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1" r:id="rId12"/>
    <p:sldId id="280" r:id="rId13"/>
    <p:sldId id="282" r:id="rId14"/>
    <p:sldId id="284" r:id="rId15"/>
    <p:sldId id="283" r:id="rId16"/>
    <p:sldId id="285" r:id="rId17"/>
    <p:sldId id="286" r:id="rId18"/>
    <p:sldId id="290" r:id="rId19"/>
    <p:sldId id="287" r:id="rId20"/>
    <p:sldId id="288" r:id="rId21"/>
    <p:sldId id="289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9BC"/>
    <a:srgbClr val="006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85C9E4-93F3-47EF-8FB3-01DA92A2DC45}" v="30" dt="2024-06-20T08:04:37.615"/>
    <p1510:client id="{70B1F582-2784-418E-B911-7CC8B8BFFAF5}" v="115" dt="2024-06-20T07:35:28.937"/>
    <p1510:client id="{C799B0CA-6AFA-422E-8CB5-141A1FA47206}" v="1095" dt="2024-06-19T22:29:53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20/06/2024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 descr="Enedis | Brands of the World™ | Download vector logos and logotypes">
            <a:extLst>
              <a:ext uri="{FF2B5EF4-FFF2-40B4-BE49-F238E27FC236}">
                <a16:creationId xmlns:a16="http://schemas.microsoft.com/office/drawing/2014/main" id="{AC208BFA-1DEC-E89C-A6B8-5A7E04E79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6143" y="2644086"/>
            <a:ext cx="1426054" cy="1497941"/>
          </a:xfrm>
          <a:prstGeom prst="rect">
            <a:avLst/>
          </a:prstGeom>
        </p:spPr>
      </p:pic>
      <p:pic>
        <p:nvPicPr>
          <p:cNvPr id="15" name="Image 14" descr="Les GEII font leur MOOC ! IUTenligne">
            <a:extLst>
              <a:ext uri="{FF2B5EF4-FFF2-40B4-BE49-F238E27FC236}">
                <a16:creationId xmlns:a16="http://schemas.microsoft.com/office/drawing/2014/main" id="{78BF32C4-C3BC-1852-B131-65947614E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2288" y="2841673"/>
            <a:ext cx="1966821" cy="1174652"/>
          </a:xfrm>
          <a:prstGeom prst="rect">
            <a:avLst/>
          </a:prstGeom>
        </p:spPr>
      </p:pic>
      <p:pic>
        <p:nvPicPr>
          <p:cNvPr id="17" name="Image 16" descr="UPJV- IUT AISNE | LinkedIn">
            <a:extLst>
              <a:ext uri="{FF2B5EF4-FFF2-40B4-BE49-F238E27FC236}">
                <a16:creationId xmlns:a16="http://schemas.microsoft.com/office/drawing/2014/main" id="{86362A5C-8879-0005-5CEC-F4DD590E68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4142" y="2649028"/>
            <a:ext cx="1416169" cy="1488057"/>
          </a:xfrm>
          <a:prstGeom prst="rect">
            <a:avLst/>
          </a:prstGeom>
        </p:spPr>
      </p:pic>
      <p:sp>
        <p:nvSpPr>
          <p:cNvPr id="3" name="Organigramme : Connecteur 2">
            <a:extLst>
              <a:ext uri="{FF2B5EF4-FFF2-40B4-BE49-F238E27FC236}">
                <a16:creationId xmlns:a16="http://schemas.microsoft.com/office/drawing/2014/main" id="{8969F718-12A2-51DF-2C6C-F89FC6BD899C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Arc 4">
            <a:extLst>
              <a:ext uri="{FF2B5EF4-FFF2-40B4-BE49-F238E27FC236}">
                <a16:creationId xmlns:a16="http://schemas.microsoft.com/office/drawing/2014/main" id="{4AE2B064-2327-C9EF-3A38-C841D5A76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9696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Presentation de Enedis</a:t>
            </a:r>
            <a:endParaRPr lang="en-US" sz="4000" dirty="0">
              <a:solidFill>
                <a:srgbClr val="000000"/>
              </a:solidFill>
              <a:ea typeface="+mj-lt"/>
              <a:cs typeface="+mj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400" dirty="0">
                <a:solidFill>
                  <a:srgbClr val="00B0F0"/>
                </a:solidFill>
              </a:rPr>
              <a:t>Jusqu'à 10 départements techniques :</a:t>
            </a: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Appui Direction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Territoires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Ressources Humaines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Communication Innovation Numérique &amp; Collaboratif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Prévention Médecine du Travail Partenaires Sociaux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Gestion Performance BAG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Relation Clients Développement Linky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Raccordement </a:t>
            </a:r>
            <a:r>
              <a:rPr lang="fr-FR" sz="1800" b="1" dirty="0">
                <a:solidFill>
                  <a:srgbClr val="92D050"/>
                </a:solidFill>
                <a:latin typeface="Calibri"/>
                <a:cs typeface="Calibri"/>
              </a:rPr>
              <a:t>Ingénierie </a:t>
            </a:r>
            <a:r>
              <a:rPr lang="fr-FR" sz="1800" b="1" dirty="0">
                <a:latin typeface="Calibri"/>
                <a:cs typeface="Calibri"/>
              </a:rPr>
              <a:t>APACHE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Opérations</a:t>
            </a:r>
            <a:endParaRPr lang="fr-FR" sz="1800">
              <a:latin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fr-FR" sz="1800" b="1" dirty="0">
                <a:latin typeface="Calibri"/>
                <a:cs typeface="Calibri"/>
              </a:rPr>
              <a:t>Patrimoine Infrastructures</a:t>
            </a:r>
            <a:endParaRPr lang="fr-FR" sz="1800" dirty="0">
              <a:latin typeface="Calibri"/>
              <a:cs typeface="Calibri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24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Presentation de Enedis</a:t>
            </a:r>
            <a:endParaRPr lang="en-US" sz="4000" dirty="0">
              <a:solidFill>
                <a:srgbClr val="000000"/>
              </a:solidFill>
              <a:ea typeface="+mj-lt"/>
              <a:cs typeface="+mj-lt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12" name="Image 11" descr="Une image contenant texte, capture d’écran, plein air, Véhicule terrestre&#10;&#10;Description générée automatiquement">
            <a:extLst>
              <a:ext uri="{FF2B5EF4-FFF2-40B4-BE49-F238E27FC236}">
                <a16:creationId xmlns:a16="http://schemas.microsoft.com/office/drawing/2014/main" id="{F304AD05-93F7-2B1C-E40B-C7611F4836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9163" y="1347788"/>
            <a:ext cx="6057900" cy="4162425"/>
          </a:xfrm>
          <a:prstGeom prst="rect">
            <a:avLst/>
          </a:prstGeom>
        </p:spPr>
      </p:pic>
      <p:sp>
        <p:nvSpPr>
          <p:cNvPr id="13" name="ZoneTexte 8">
            <a:extLst>
              <a:ext uri="{FF2B5EF4-FFF2-40B4-BE49-F238E27FC236}">
                <a16:creationId xmlns:a16="http://schemas.microsoft.com/office/drawing/2014/main" id="{24396D7E-3D2F-CAE6-0466-25C484133329}"/>
              </a:ext>
            </a:extLst>
          </p:cNvPr>
          <p:cNvSpPr txBox="1"/>
          <p:nvPr/>
        </p:nvSpPr>
        <p:spPr>
          <a:xfrm>
            <a:off x="5738441" y="5627173"/>
            <a:ext cx="362684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rgbClr val="00B0F0"/>
                </a:solidFill>
                <a:ea typeface="+mn-lt"/>
                <a:cs typeface="+mn-lt"/>
              </a:rPr>
              <a:t>Les Départements Techniques d'Enedis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217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Presentation de Enedis</a:t>
            </a:r>
            <a:endParaRPr lang="en-US" sz="4000" dirty="0">
              <a:solidFill>
                <a:srgbClr val="000000"/>
              </a:solidFill>
              <a:ea typeface="+mj-lt"/>
              <a:cs typeface="+mj-lt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13" name="Image 12" descr="Une image contenant texte, carte, capture d’écran, diagramme&#10;&#10;Description générée automatiquement">
            <a:extLst>
              <a:ext uri="{FF2B5EF4-FFF2-40B4-BE49-F238E27FC236}">
                <a16:creationId xmlns:a16="http://schemas.microsoft.com/office/drawing/2014/main" id="{E92A8DB8-383B-0BBD-A3D4-6CDF9118E4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2167" y="1418326"/>
            <a:ext cx="6163214" cy="422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4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Présentation</a:t>
            </a: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 du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pôle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ingénierie</a:t>
            </a:r>
            <a:endParaRPr lang="en-US" sz="4000" dirty="0" err="1">
              <a:solidFill>
                <a:srgbClr val="000000"/>
              </a:solidFill>
              <a:ea typeface="+mj-lt"/>
              <a:cs typeface="+mj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0000"/>
                </a:solidFill>
                <a:latin typeface="Aptos"/>
                <a:cs typeface="Calibri"/>
              </a:rPr>
              <a:t>Pôle Ingénierie :</a:t>
            </a:r>
          </a:p>
          <a:p>
            <a:r>
              <a:rPr lang="fr-FR" sz="2400" dirty="0">
                <a:solidFill>
                  <a:srgbClr val="000000"/>
                </a:solidFill>
                <a:ea typeface="+mn-lt"/>
                <a:cs typeface="+mn-lt"/>
              </a:rPr>
              <a:t>Planification, le développement et la gestion des infrastructures de distribution électrique</a:t>
            </a:r>
          </a:p>
          <a:p>
            <a:r>
              <a:rPr lang="fr-FR" sz="2400" dirty="0">
                <a:solidFill>
                  <a:srgbClr val="000000"/>
                </a:solidFill>
                <a:ea typeface="+mn-lt"/>
                <a:cs typeface="+mn-lt"/>
              </a:rPr>
              <a:t>Maintenance pour garantir la continuité et la fiabilité de l'approvisionnement électrique</a:t>
            </a:r>
          </a:p>
          <a:p>
            <a:r>
              <a:rPr lang="fr-FR" sz="2400" dirty="0">
                <a:solidFill>
                  <a:srgbClr val="000000"/>
                </a:solidFill>
                <a:latin typeface="Aptos"/>
                <a:cs typeface="Calibri"/>
              </a:rPr>
              <a:t>Veille à ce que les normes de sécurité soient respectées</a:t>
            </a: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9860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Présentation</a:t>
            </a: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 du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pôle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ingénierie</a:t>
            </a:r>
            <a:endParaRPr lang="en-US" sz="4000" dirty="0" err="1">
              <a:solidFill>
                <a:srgbClr val="000000"/>
              </a:solidFill>
              <a:ea typeface="+mj-lt"/>
              <a:cs typeface="+mj-lt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12" name="Image 11" descr="Une image contenant Visage humain, texte, capture d’écran, personne&#10;&#10;Description générée automatiquement">
            <a:extLst>
              <a:ext uri="{FF2B5EF4-FFF2-40B4-BE49-F238E27FC236}">
                <a16:creationId xmlns:a16="http://schemas.microsoft.com/office/drawing/2014/main" id="{67AAF4E5-A122-21E3-9ED7-0B21AB9704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823" y="1463526"/>
            <a:ext cx="6680620" cy="3930949"/>
          </a:xfrm>
          <a:prstGeom prst="rect">
            <a:avLst/>
          </a:prstGeom>
        </p:spPr>
      </p:pic>
      <p:sp>
        <p:nvSpPr>
          <p:cNvPr id="14" name="ZoneTexte 8">
            <a:extLst>
              <a:ext uri="{FF2B5EF4-FFF2-40B4-BE49-F238E27FC236}">
                <a16:creationId xmlns:a16="http://schemas.microsoft.com/office/drawing/2014/main" id="{B19EA353-81A8-621C-C0C6-6C50E591FDF8}"/>
              </a:ext>
            </a:extLst>
          </p:cNvPr>
          <p:cNvSpPr txBox="1"/>
          <p:nvPr/>
        </p:nvSpPr>
        <p:spPr>
          <a:xfrm>
            <a:off x="5738441" y="5627173"/>
            <a:ext cx="362684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solidFill>
                  <a:srgbClr val="00B0F0"/>
                </a:solidFill>
                <a:ea typeface="+mn-lt"/>
                <a:cs typeface="+mn-lt"/>
              </a:rPr>
              <a:t>Membres du pôle ingénierie Soissons</a:t>
            </a:r>
            <a:endParaRPr lang="fr-FR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72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Description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tâches</a:t>
            </a:r>
            <a:endParaRPr lang="en-US" sz="4000" b="1" dirty="0" err="1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B0F0"/>
                </a:solidFill>
                <a:latin typeface="Aptos"/>
                <a:cs typeface="Calibri"/>
              </a:rPr>
              <a:t>Mes </a:t>
            </a:r>
            <a:r>
              <a:rPr lang="fr-FR" sz="2400" b="1" dirty="0">
                <a:solidFill>
                  <a:srgbClr val="00B0F0"/>
                </a:solidFill>
                <a:ea typeface="+mn-lt"/>
                <a:cs typeface="+mn-lt"/>
              </a:rPr>
              <a:t>tâches </a:t>
            </a:r>
            <a:r>
              <a:rPr lang="fr-FR" sz="2400" b="1" dirty="0">
                <a:solidFill>
                  <a:srgbClr val="00B0F0"/>
                </a:solidFill>
                <a:latin typeface="Aptos"/>
                <a:cs typeface="Calibri"/>
              </a:rPr>
              <a:t>principales :</a:t>
            </a:r>
          </a:p>
          <a:p>
            <a:r>
              <a:rPr lang="fr-FR" sz="2400" dirty="0">
                <a:ea typeface="+mn-lt"/>
                <a:cs typeface="+mn-lt"/>
              </a:rPr>
              <a:t>Etudier un projet</a:t>
            </a:r>
            <a:endParaRPr lang="fr-FR" dirty="0"/>
          </a:p>
          <a:p>
            <a:r>
              <a:rPr lang="fr-FR" sz="2400" dirty="0">
                <a:ea typeface="+mn-lt"/>
                <a:cs typeface="+mn-lt"/>
              </a:rPr>
              <a:t>Proposer des solutions techniques</a:t>
            </a:r>
            <a:endParaRPr lang="fr-FR" dirty="0">
              <a:ea typeface="+mn-lt"/>
              <a:cs typeface="+mn-lt"/>
            </a:endParaRPr>
          </a:p>
          <a:p>
            <a:r>
              <a:rPr lang="fr-FR" sz="2400" dirty="0">
                <a:ea typeface="+mn-lt"/>
                <a:cs typeface="+mn-lt"/>
              </a:rPr>
              <a:t>Gérer un portefeuille de projets de la conception à la réalisation.</a:t>
            </a:r>
            <a:endParaRPr lang="fr-FR" sz="240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338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Description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tâches</a:t>
            </a:r>
            <a:endParaRPr lang="en-US" sz="4000" b="1" dirty="0" err="1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92D050"/>
                </a:solidFill>
                <a:ea typeface="+mn-lt"/>
                <a:cs typeface="+mn-lt"/>
              </a:rPr>
              <a:t>Outils et logiciels utilisés :</a:t>
            </a:r>
            <a:endParaRPr lang="fr-FR" b="1">
              <a:solidFill>
                <a:srgbClr val="92D050"/>
              </a:solidFill>
            </a:endParaRPr>
          </a:p>
          <a:p>
            <a:r>
              <a:rPr lang="fr-FR" sz="2400" dirty="0">
                <a:ea typeface="+mn-lt"/>
                <a:cs typeface="+mn-lt"/>
              </a:rPr>
              <a:t>RACING et ING-E-PILOT</a:t>
            </a:r>
            <a:endParaRPr lang="fr-FR" sz="2400" dirty="0">
              <a:cs typeface="Calibri"/>
            </a:endParaRPr>
          </a:p>
          <a:p>
            <a:r>
              <a:rPr lang="fr-FR" sz="2400" dirty="0">
                <a:ea typeface="+mn-lt"/>
                <a:cs typeface="+mn-lt"/>
              </a:rPr>
              <a:t>OLIVIER</a:t>
            </a:r>
            <a:endParaRPr lang="fr-FR" dirty="0"/>
          </a:p>
          <a:p>
            <a:r>
              <a:rPr lang="fr-FR" sz="2400" dirty="0">
                <a:ea typeface="+mn-lt"/>
                <a:cs typeface="+mn-lt"/>
              </a:rPr>
              <a:t>ROSANAT</a:t>
            </a:r>
            <a:endParaRPr lang="fr-FR" dirty="0"/>
          </a:p>
          <a:p>
            <a:r>
              <a:rPr lang="fr-FR" sz="2400" dirty="0">
                <a:ea typeface="+mn-lt"/>
                <a:cs typeface="+mn-lt"/>
              </a:rPr>
              <a:t>E-PLANS</a:t>
            </a:r>
            <a:endParaRPr lang="fr-FR" dirty="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Description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tâches</a:t>
            </a:r>
            <a:endParaRPr lang="en-US" sz="4000" b="1" dirty="0" err="1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B0F0"/>
                </a:solidFill>
                <a:ea typeface="+mn-lt"/>
                <a:cs typeface="+mn-lt"/>
              </a:rPr>
              <a:t>Étapes du processus d'étude d'un projet :</a:t>
            </a:r>
            <a:endParaRPr lang="fr-FR" b="1">
              <a:solidFill>
                <a:srgbClr val="00B0F0"/>
              </a:solidFill>
            </a:endParaRPr>
          </a:p>
          <a:p>
            <a:pPr marL="457200" indent="-457200">
              <a:buAutoNum type="arabicPeriod"/>
            </a:pPr>
            <a:r>
              <a:rPr lang="fr-FR" sz="2400" dirty="0">
                <a:ea typeface="+mn-lt"/>
                <a:cs typeface="+mn-lt"/>
              </a:rPr>
              <a:t>Demande du client</a:t>
            </a:r>
            <a:endParaRPr lang="fr-FR" dirty="0"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fr-FR" sz="2400" dirty="0">
                <a:ea typeface="+mn-lt"/>
                <a:cs typeface="+mn-lt"/>
              </a:rPr>
              <a:t>Traitement de la demande par l'AARC (Accueil Raccordement Client) ou le bureau d'études.</a:t>
            </a:r>
            <a:endParaRPr lang="fr-FR" dirty="0"/>
          </a:p>
          <a:p>
            <a:pPr marL="457200" indent="-457200">
              <a:buAutoNum type="arabicPeriod"/>
            </a:pPr>
            <a:r>
              <a:rPr lang="fr-FR" sz="2400" dirty="0">
                <a:ea typeface="+mn-lt"/>
                <a:cs typeface="+mn-lt"/>
              </a:rPr>
              <a:t>Etablissement d'un devis et validation par le client</a:t>
            </a:r>
            <a:endParaRPr lang="fr-FR" dirty="0">
              <a:ea typeface="+mn-lt"/>
              <a:cs typeface="+mn-lt"/>
            </a:endParaRPr>
          </a:p>
          <a:p>
            <a:pPr marL="457200" indent="-457200">
              <a:buAutoNum type="arabicPeriod"/>
            </a:pPr>
            <a:r>
              <a:rPr lang="fr-FR" sz="2400" dirty="0">
                <a:ea typeface="+mn-lt"/>
                <a:cs typeface="+mn-lt"/>
              </a:rPr>
              <a:t>Travaux réalisés par les prestataires</a:t>
            </a:r>
            <a:endParaRPr lang="fr-FR" dirty="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Description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tâches</a:t>
            </a:r>
            <a:endParaRPr lang="en-US" sz="4000" b="1" dirty="0" err="1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B0F0"/>
                </a:solidFill>
                <a:ea typeface="+mn-lt"/>
                <a:cs typeface="+mn-lt"/>
              </a:rPr>
              <a:t>Enedis gère aussi :</a:t>
            </a:r>
            <a:endParaRPr lang="fr-FR" dirty="0">
              <a:ea typeface="+mn-lt"/>
              <a:cs typeface="+mn-lt"/>
            </a:endParaRPr>
          </a:p>
          <a:p>
            <a:pPr marL="342900" indent="-342900"/>
            <a:r>
              <a:rPr lang="fr-FR" sz="2400" dirty="0">
                <a:ea typeface="+mn-lt"/>
                <a:cs typeface="+mn-lt"/>
              </a:rPr>
              <a:t>Les programmes travaux (encore appelés délibérés)</a:t>
            </a:r>
          </a:p>
          <a:p>
            <a:pPr marL="342900" indent="-342900"/>
            <a:r>
              <a:rPr lang="fr-FR" sz="2400" dirty="0">
                <a:ea typeface="+mn-lt"/>
                <a:cs typeface="+mn-lt"/>
              </a:rPr>
              <a:t>Raccordement de collectif</a:t>
            </a:r>
            <a:endParaRPr lang="fr-FR" dirty="0"/>
          </a:p>
          <a:p>
            <a:pPr marL="342900" indent="-342900"/>
            <a:r>
              <a:rPr lang="fr-FR" sz="2400" dirty="0">
                <a:ea typeface="+mn-lt"/>
                <a:cs typeface="+mn-lt"/>
              </a:rPr>
              <a:t>Intégration d'armoires au réseau</a:t>
            </a:r>
            <a:endParaRPr lang="fr-FR" sz="2400" dirty="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649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Description</a:t>
            </a:r>
            <a:b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</a:b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des tâches</a:t>
            </a:r>
            <a:endParaRPr lang="en-US" sz="4000" b="1" dirty="0">
              <a:solidFill>
                <a:srgbClr val="FFFFFF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fr-FR" sz="2400" b="1" dirty="0">
                <a:ea typeface="+mn-lt"/>
                <a:cs typeface="+mn-lt"/>
              </a:rPr>
              <a:t>Autres tâches :</a:t>
            </a:r>
            <a:endParaRPr lang="fr-FR" b="1" dirty="0">
              <a:ea typeface="+mn-lt"/>
              <a:cs typeface="+mn-lt"/>
            </a:endParaRPr>
          </a:p>
          <a:p>
            <a:r>
              <a:rPr lang="fr-FR" sz="2400" dirty="0">
                <a:ea typeface="+mn-lt"/>
                <a:cs typeface="+mn-lt"/>
              </a:rPr>
              <a:t>Participation aux réunions internes</a:t>
            </a:r>
            <a:endParaRPr lang="fr-FR" dirty="0">
              <a:ea typeface="+mn-lt"/>
              <a:cs typeface="+mn-lt"/>
            </a:endParaRPr>
          </a:p>
          <a:p>
            <a:r>
              <a:rPr lang="fr-FR" sz="2400" dirty="0">
                <a:ea typeface="+mn-lt"/>
                <a:cs typeface="+mn-lt"/>
              </a:rPr>
              <a:t>Visites de sites</a:t>
            </a:r>
            <a:endParaRPr lang="fr-FR" dirty="0"/>
          </a:p>
          <a:p>
            <a:r>
              <a:rPr lang="fr-FR" sz="2400" dirty="0">
                <a:ea typeface="+mn-lt"/>
                <a:cs typeface="+mn-lt"/>
              </a:rPr>
              <a:t>Participation à des ateliers sur la sécurité au travail</a:t>
            </a:r>
            <a:endParaRPr lang="fr-FR" dirty="0"/>
          </a:p>
          <a:p>
            <a:r>
              <a:rPr lang="fr-FR" sz="2400" dirty="0">
                <a:ea typeface="+mn-lt"/>
                <a:cs typeface="+mn-lt"/>
              </a:rPr>
              <a:t>Aller sur le terrain avec les Travailleurs Sous Tension</a:t>
            </a:r>
            <a:endParaRPr lang="fr-FR" dirty="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1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Thème de stage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i="1" dirty="0">
                <a:latin typeface="Calibri"/>
                <a:ea typeface="Calibri"/>
                <a:cs typeface="Calibri"/>
              </a:rPr>
              <a:t>Dimensionnement et intégration de bornes IRVE sur le réseau de distribution ENEDIS</a:t>
            </a:r>
            <a:endParaRPr lang="en-US" dirty="0">
              <a:latin typeface="Calibri"/>
              <a:ea typeface="Calibri"/>
              <a:cs typeface="Calibri" panose="020F0502020204030204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711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Conclusion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r-FR" sz="2400" dirty="0">
                <a:ea typeface="+mn-lt"/>
                <a:cs typeface="+mn-lt"/>
              </a:rPr>
              <a:t>Expérience enrichissante sur le plan professionnel et personnel</a:t>
            </a:r>
            <a:endParaRPr lang="fr-FR" dirty="0">
              <a:ea typeface="+mn-lt"/>
              <a:cs typeface="+mn-lt"/>
            </a:endParaRPr>
          </a:p>
          <a:p>
            <a:r>
              <a:rPr lang="fr-FR" sz="2400" dirty="0">
                <a:ea typeface="+mn-lt"/>
                <a:cs typeface="+mn-lt"/>
              </a:rPr>
              <a:t>Compétences développées : Techniques, organisationnelles, interpersonnelles</a:t>
            </a:r>
            <a:endParaRPr lang="fr-FR" dirty="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64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Conclusion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92D050"/>
                </a:solidFill>
                <a:ea typeface="+mn-lt"/>
                <a:cs typeface="+mn-lt"/>
              </a:rPr>
              <a:t>Merci de votre attention</a:t>
            </a:r>
            <a:endParaRPr lang="fr-FR" b="1" dirty="0">
              <a:solidFill>
                <a:srgbClr val="92D050"/>
              </a:solidFill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0205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SOMMAIRE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>
              <a:buAutoNum type="arabicPeriod"/>
            </a:pPr>
            <a:r>
              <a:rPr lang="fr-FR" dirty="0">
                <a:latin typeface="Calibri"/>
                <a:ea typeface="Calibri"/>
                <a:cs typeface="Calibri"/>
              </a:rPr>
              <a:t>Introduction</a:t>
            </a:r>
            <a:endParaRPr lang="fr-FR" i="1" dirty="0">
              <a:latin typeface="Calibri"/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fr-FR" dirty="0">
                <a:latin typeface="Calibri"/>
                <a:ea typeface="Calibri"/>
                <a:cs typeface="Calibri"/>
              </a:rPr>
              <a:t>Présentation d'Enedis</a:t>
            </a:r>
          </a:p>
          <a:p>
            <a:pPr marL="514350" indent="-514350">
              <a:buAutoNum type="arabicPeriod"/>
            </a:pPr>
            <a:r>
              <a:rPr lang="fr-FR" dirty="0">
                <a:latin typeface="Calibri"/>
                <a:ea typeface="Calibri"/>
                <a:cs typeface="Calibri"/>
              </a:rPr>
              <a:t>Présentation du pôle Ingénierie</a:t>
            </a:r>
          </a:p>
          <a:p>
            <a:pPr marL="514350" indent="-514350">
              <a:buAutoNum type="arabicPeriod"/>
            </a:pPr>
            <a:r>
              <a:rPr lang="fr-FR" dirty="0">
                <a:latin typeface="Calibri"/>
                <a:ea typeface="Calibri"/>
                <a:cs typeface="Calibri"/>
              </a:rPr>
              <a:t>Description des tâches effectuées</a:t>
            </a:r>
          </a:p>
          <a:p>
            <a:pPr marL="514350" indent="-514350">
              <a:buAutoNum type="arabicPeriod"/>
            </a:pPr>
            <a:r>
              <a:rPr lang="fr-FR" dirty="0">
                <a:latin typeface="Calibri"/>
                <a:ea typeface="Calibri"/>
                <a:cs typeface="Calibri"/>
              </a:rPr>
              <a:t>Conclusion</a:t>
            </a:r>
          </a:p>
          <a:p>
            <a:pPr marL="514350" indent="-514350">
              <a:buAutoNum type="arabicPeriod"/>
            </a:pPr>
            <a:endParaRPr lang="fr-FR" dirty="0">
              <a:latin typeface="Calibri"/>
              <a:ea typeface="Calibri"/>
              <a:cs typeface="Calibri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62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cs typeface="Calibri Light"/>
              </a:rPr>
              <a:t>Introduction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514350" indent="-514350"/>
            <a:r>
              <a:rPr lang="fr-FR" dirty="0">
                <a:latin typeface="Calibri"/>
                <a:ea typeface="Calibri"/>
                <a:cs typeface="Calibri"/>
              </a:rPr>
              <a:t>Contexte du stage :</a:t>
            </a:r>
            <a:endParaRPr lang="fr-FR" dirty="0"/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2e année BUT GEII</a:t>
            </a:r>
            <a:endParaRPr lang="fr-FR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085850" lvl="1" indent="-342900">
              <a:buFont typeface="Calibri" panose="020B0604020202020204" pitchFamily="34" charset="0"/>
              <a:buChar char="-"/>
            </a:pPr>
            <a:r>
              <a:rPr lang="fr-FR" dirty="0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stagiaire chargé de projet</a:t>
            </a:r>
            <a:endParaRPr lang="fr-FR" dirty="0"/>
          </a:p>
          <a:p>
            <a:pPr marL="514350" indent="-514350"/>
            <a:r>
              <a:rPr lang="fr-FR" dirty="0">
                <a:latin typeface="Calibri"/>
                <a:ea typeface="Calibri"/>
                <a:cs typeface="Calibri"/>
              </a:rPr>
              <a:t>Objectifs du stage :</a:t>
            </a:r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solidFill>
                  <a:srgbClr val="92D050"/>
                </a:solidFill>
                <a:latin typeface="Calibri"/>
                <a:ea typeface="Calibri"/>
                <a:cs typeface="Calibri"/>
              </a:rPr>
              <a:t>Acquérir de l'expérience sur les IRVE</a:t>
            </a:r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latin typeface="Calibri"/>
                <a:ea typeface="Calibri"/>
                <a:cs typeface="Calibri"/>
              </a:rPr>
              <a:t>En apprendre plus sur le poste de chargé de projet</a:t>
            </a: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4875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cs typeface="Calibri Light"/>
              </a:rPr>
              <a:t>Presentation de </a:t>
            </a:r>
            <a:r>
              <a:rPr lang="en-US" sz="4000" b="1" err="1">
                <a:solidFill>
                  <a:srgbClr val="FFFFFF"/>
                </a:solidFill>
                <a:cs typeface="Calibri Light"/>
              </a:rPr>
              <a:t>Enedis</a:t>
            </a:r>
            <a:endParaRPr lang="en-US" sz="4000" b="1">
              <a:solidFill>
                <a:srgbClr val="FFFFFF"/>
              </a:solidFill>
              <a:cs typeface="Calibri Light"/>
            </a:endParaRPr>
          </a:p>
        </p:txBody>
      </p:sp>
      <p:pic>
        <p:nvPicPr>
          <p:cNvPr id="9" name="Espace réservé du contenu 8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14D276CF-5502-D109-30CB-323C7D0D69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2591" y="1864916"/>
            <a:ext cx="5495925" cy="3038475"/>
          </a:xfrm>
        </p:spPr>
      </p:pic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1039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Presentation de Enedis</a:t>
            </a:r>
            <a:endParaRPr lang="en-US" sz="4000" dirty="0">
              <a:solidFill>
                <a:srgbClr val="000000"/>
              </a:solidFill>
              <a:ea typeface="+mj-lt"/>
              <a:cs typeface="+mj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Fonctionnement d'Enedis :</a:t>
            </a:r>
          </a:p>
          <a:p>
            <a:pPr marL="971550" lvl="1">
              <a:buFont typeface="Courier New" panose="020B0604020202020204" pitchFamily="34" charset="0"/>
              <a:buChar char="o"/>
            </a:pPr>
            <a:r>
              <a:rPr lang="fr-FR" dirty="0">
                <a:latin typeface="Calibri"/>
                <a:ea typeface="Calibri"/>
                <a:cs typeface="Calibri"/>
              </a:rPr>
              <a:t>Production d'électricité</a:t>
            </a:r>
          </a:p>
          <a:p>
            <a:pPr marL="971550" lvl="1">
              <a:buFont typeface="Courier New" panose="020B0604020202020204" pitchFamily="34" charset="0"/>
              <a:buChar char="o"/>
            </a:pPr>
            <a:r>
              <a:rPr lang="fr-FR" dirty="0">
                <a:latin typeface="Calibri"/>
                <a:ea typeface="Calibri"/>
                <a:cs typeface="Calibri"/>
              </a:rPr>
              <a:t>Transport Haute Tension</a:t>
            </a:r>
          </a:p>
          <a:p>
            <a:pPr marL="971550" lvl="1">
              <a:buFont typeface="Courier New" panose="020B0604020202020204" pitchFamily="34" charset="0"/>
              <a:buChar char="o"/>
            </a:pPr>
            <a:r>
              <a:rPr lang="fr-FR" dirty="0">
                <a:latin typeface="Calibri"/>
                <a:ea typeface="Calibri"/>
                <a:cs typeface="Calibri"/>
              </a:rPr>
              <a:t>Transformation</a:t>
            </a:r>
          </a:p>
          <a:p>
            <a:pPr marL="971550" lvl="1">
              <a:buFont typeface="Courier New" panose="020B0604020202020204" pitchFamily="34" charset="0"/>
              <a:buChar char="o"/>
            </a:pPr>
            <a:r>
              <a:rPr lang="fr-FR" dirty="0">
                <a:latin typeface="Calibri"/>
                <a:ea typeface="Calibri"/>
                <a:cs typeface="Calibri"/>
              </a:rPr>
              <a:t>Réseau de Distribution</a:t>
            </a:r>
          </a:p>
          <a:p>
            <a:pPr marL="971550" lvl="1">
              <a:buFont typeface="Courier New" panose="020B0604020202020204" pitchFamily="34" charset="0"/>
              <a:buChar char="o"/>
            </a:pPr>
            <a:r>
              <a:rPr lang="fr-FR" dirty="0">
                <a:latin typeface="Calibri"/>
                <a:ea typeface="Calibri"/>
                <a:cs typeface="Calibri"/>
              </a:rPr>
              <a:t>Maintenance et Services</a:t>
            </a: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87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Presentation de Enedis</a:t>
            </a:r>
            <a:endParaRPr lang="en-US" sz="4000" dirty="0">
              <a:solidFill>
                <a:srgbClr val="000000"/>
              </a:solidFill>
              <a:ea typeface="+mj-lt"/>
              <a:cs typeface="+mj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b="1" dirty="0">
                <a:solidFill>
                  <a:srgbClr val="00B0F0"/>
                </a:solidFill>
                <a:latin typeface="Calibri"/>
                <a:cs typeface="Calibri"/>
              </a:rPr>
              <a:t>Collaboration avec près 3700 prestataires dans divers domaines :</a:t>
            </a:r>
            <a:endParaRPr lang="fr-FR" b="1" dirty="0">
              <a:solidFill>
                <a:srgbClr val="00B0F0"/>
              </a:solidFill>
              <a:latin typeface="Calibri"/>
              <a:ea typeface="+mn-lt"/>
              <a:cs typeface="Calibri"/>
            </a:endParaRPr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ea typeface="+mn-lt"/>
                <a:cs typeface="+mn-lt"/>
              </a:rPr>
              <a:t>Travaux de réseaux</a:t>
            </a:r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ea typeface="+mn-lt"/>
                <a:cs typeface="+mn-lt"/>
              </a:rPr>
              <a:t>Matériel électrique</a:t>
            </a:r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ea typeface="+mn-lt"/>
                <a:cs typeface="+mn-lt"/>
              </a:rPr>
              <a:t>Tertiaire et prestations intellectuelles</a:t>
            </a:r>
          </a:p>
          <a:p>
            <a:pPr marL="971550" lvl="1">
              <a:buFont typeface="Calibri" panose="020B0604020202020204" pitchFamily="34" charset="0"/>
              <a:buChar char="-"/>
            </a:pPr>
            <a:r>
              <a:rPr lang="fr-FR" dirty="0">
                <a:ea typeface="+mn-lt"/>
                <a:cs typeface="+mn-lt"/>
              </a:rPr>
              <a:t>Informatique et télécoms</a:t>
            </a:r>
            <a:endParaRPr lang="fr-FR" dirty="0"/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70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Présentation</a:t>
            </a: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 de </a:t>
            </a:r>
            <a:r>
              <a:rPr lang="en-US" sz="4000" b="1" dirty="0" err="1">
                <a:solidFill>
                  <a:srgbClr val="FFFFFF"/>
                </a:solidFill>
                <a:ea typeface="+mj-lt"/>
                <a:cs typeface="+mj-lt"/>
              </a:rPr>
              <a:t>Enedis</a:t>
            </a:r>
            <a:endParaRPr lang="en-US" sz="4000" dirty="0" err="1">
              <a:solidFill>
                <a:srgbClr val="000000"/>
              </a:solidFill>
              <a:ea typeface="+mj-lt"/>
              <a:cs typeface="+mj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157102-B465-022E-107F-377AC991E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FR" dirty="0"/>
              <a:t>Gouvernance :</a:t>
            </a:r>
          </a:p>
          <a:p>
            <a:pPr marL="457200" indent="-457200"/>
            <a:r>
              <a:rPr lang="fr-FR" dirty="0">
                <a:solidFill>
                  <a:srgbClr val="00B0F0"/>
                </a:solidFill>
              </a:rPr>
              <a:t>Le directoire</a:t>
            </a:r>
            <a:r>
              <a:rPr lang="fr-FR" dirty="0"/>
              <a:t> : Présidente du directoire </a:t>
            </a:r>
            <a:r>
              <a:rPr lang="fr-FR" dirty="0">
                <a:solidFill>
                  <a:srgbClr val="00B0F0"/>
                </a:solidFill>
              </a:rPr>
              <a:t>Marianne Laigneau</a:t>
            </a:r>
          </a:p>
          <a:p>
            <a:pPr marL="457200" indent="-457200"/>
            <a:r>
              <a:rPr lang="fr-FR" dirty="0">
                <a:solidFill>
                  <a:srgbClr val="92D050"/>
                </a:solidFill>
              </a:rPr>
              <a:t>Le conseil de surveillance : </a:t>
            </a:r>
            <a:r>
              <a:rPr lang="fr-FR" dirty="0"/>
              <a:t>Présidente </a:t>
            </a:r>
            <a:r>
              <a:rPr lang="fr-FR" dirty="0">
                <a:solidFill>
                  <a:srgbClr val="000000"/>
                </a:solidFill>
              </a:rPr>
              <a:t>du conseil </a:t>
            </a:r>
            <a:r>
              <a:rPr lang="fr-FR" dirty="0">
                <a:solidFill>
                  <a:srgbClr val="92D050"/>
                </a:solidFill>
              </a:rPr>
              <a:t>Véronique Lacour</a:t>
            </a:r>
            <a:endParaRPr lang="fr-FR" dirty="0">
              <a:solidFill>
                <a:srgbClr val="00B0F0"/>
              </a:solidFill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3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rganigramme : Connecteur 7">
            <a:extLst>
              <a:ext uri="{FF2B5EF4-FFF2-40B4-BE49-F238E27FC236}">
                <a16:creationId xmlns:a16="http://schemas.microsoft.com/office/drawing/2014/main" id="{94F4BF0E-0827-3D47-CC08-445E9F64C3CF}"/>
              </a:ext>
            </a:extLst>
          </p:cNvPr>
          <p:cNvSpPr/>
          <p:nvPr/>
        </p:nvSpPr>
        <p:spPr>
          <a:xfrm>
            <a:off x="-4584502" y="-794505"/>
            <a:ext cx="8468263" cy="8367621"/>
          </a:xfrm>
          <a:prstGeom prst="flowChartConnector">
            <a:avLst/>
          </a:prstGeom>
          <a:solidFill>
            <a:srgbClr val="0059B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EE56DBC-CE1B-C564-A0B8-2FEFFB706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Presentation de Enedis</a:t>
            </a:r>
            <a:endParaRPr lang="en-US" sz="4000" dirty="0">
              <a:solidFill>
                <a:srgbClr val="000000"/>
              </a:solidFill>
              <a:ea typeface="+mj-lt"/>
              <a:cs typeface="+mj-lt"/>
            </a:endParaRPr>
          </a:p>
        </p:txBody>
      </p:sp>
      <p:pic>
        <p:nvPicPr>
          <p:cNvPr id="5" name="Image 4" descr="Enedis | Brands of the World™ | Download vector logos and logotypes">
            <a:extLst>
              <a:ext uri="{FF2B5EF4-FFF2-40B4-BE49-F238E27FC236}">
                <a16:creationId xmlns:a16="http://schemas.microsoft.com/office/drawing/2014/main" id="{01DF909A-57B5-F7E2-90EC-8ED160A5F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6406" y="-1348"/>
            <a:ext cx="1037866" cy="1095374"/>
          </a:xfrm>
          <a:prstGeom prst="rect">
            <a:avLst/>
          </a:prstGeom>
        </p:spPr>
      </p:pic>
      <p:pic>
        <p:nvPicPr>
          <p:cNvPr id="7" name="Image 6" descr="Les GEII font leur MOOC ! IUTenligne">
            <a:extLst>
              <a:ext uri="{FF2B5EF4-FFF2-40B4-BE49-F238E27FC236}">
                <a16:creationId xmlns:a16="http://schemas.microsoft.com/office/drawing/2014/main" id="{D81D5619-AB8E-C7F0-8AEF-4B4639E677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9570" y="109974"/>
            <a:ext cx="1434859" cy="858350"/>
          </a:xfrm>
          <a:prstGeom prst="rect">
            <a:avLst/>
          </a:prstGeom>
        </p:spPr>
      </p:pic>
      <p:pic>
        <p:nvPicPr>
          <p:cNvPr id="11" name="Image 10" descr="UPJV- IUT AISNE | LinkedIn">
            <a:extLst>
              <a:ext uri="{FF2B5EF4-FFF2-40B4-BE49-F238E27FC236}">
                <a16:creationId xmlns:a16="http://schemas.microsoft.com/office/drawing/2014/main" id="{34D6D8F7-22A9-03C4-0F7A-CB4530BCE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5915" y="17971"/>
            <a:ext cx="1042358" cy="107111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3048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pic>
        <p:nvPicPr>
          <p:cNvPr id="9" name="Espace réservé du contenu 2" descr="Une image contenant habits, personne, Visage humain, épaule&#10;&#10;Description générée automatiquement">
            <a:extLst>
              <a:ext uri="{FF2B5EF4-FFF2-40B4-BE49-F238E27FC236}">
                <a16:creationId xmlns:a16="http://schemas.microsoft.com/office/drawing/2014/main" id="{5584C515-79CC-B868-2846-F281521521C7}"/>
              </a:ext>
            </a:extLst>
          </p:cNvPr>
          <p:cNvPicPr>
            <a:picLocks noGrp="1"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9147" y="1149891"/>
            <a:ext cx="2509741" cy="3804998"/>
          </a:xfrm>
          <a:prstGeom prst="rect">
            <a:avLst/>
          </a:prstGeom>
        </p:spPr>
      </p:pic>
      <p:sp>
        <p:nvSpPr>
          <p:cNvPr id="10" name="ZoneTexte 8">
            <a:extLst>
              <a:ext uri="{FF2B5EF4-FFF2-40B4-BE49-F238E27FC236}">
                <a16:creationId xmlns:a16="http://schemas.microsoft.com/office/drawing/2014/main" id="{F2052BCB-EA11-3B18-D688-4A8777955DA2}"/>
              </a:ext>
            </a:extLst>
          </p:cNvPr>
          <p:cNvSpPr txBox="1"/>
          <p:nvPr/>
        </p:nvSpPr>
        <p:spPr>
          <a:xfrm>
            <a:off x="5551535" y="4965814"/>
            <a:ext cx="3626844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b="1" dirty="0">
                <a:ea typeface="+mn-lt"/>
                <a:cs typeface="+mn-lt"/>
              </a:rPr>
              <a:t>Marianne Laigneau - Présidente du directoire</a:t>
            </a:r>
            <a:endParaRPr lang="fr-FR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8578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Présentation PowerPoint</vt:lpstr>
      <vt:lpstr>Thème de stage</vt:lpstr>
      <vt:lpstr>SOMMAIRE</vt:lpstr>
      <vt:lpstr>Introduction</vt:lpstr>
      <vt:lpstr>Presentation de Enedis</vt:lpstr>
      <vt:lpstr>Presentation de Enedis</vt:lpstr>
      <vt:lpstr>Presentation de Enedis</vt:lpstr>
      <vt:lpstr>Présentation de Enedis</vt:lpstr>
      <vt:lpstr>Presentation de Enedis</vt:lpstr>
      <vt:lpstr>Presentation de Enedis</vt:lpstr>
      <vt:lpstr>Presentation de Enedis</vt:lpstr>
      <vt:lpstr>Presentation de Enedis</vt:lpstr>
      <vt:lpstr>Présentation du pôle ingénierie</vt:lpstr>
      <vt:lpstr>Présentation du pôle ingénierie</vt:lpstr>
      <vt:lpstr>Description des tâches</vt:lpstr>
      <vt:lpstr>Description des tâches</vt:lpstr>
      <vt:lpstr>Description des tâches</vt:lpstr>
      <vt:lpstr>Description des tâches</vt:lpstr>
      <vt:lpstr>Description des tâches</vt:lpstr>
      <vt:lpstr>Conclusion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483</cp:revision>
  <dcterms:created xsi:type="dcterms:W3CDTF">2024-06-19T14:41:09Z</dcterms:created>
  <dcterms:modified xsi:type="dcterms:W3CDTF">2024-06-20T08:06:03Z</dcterms:modified>
</cp:coreProperties>
</file>