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7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2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3C903A7-0F80-62EB-849F-296F8D72D0B9}" name="Mohamed Bakary" initials="MB" userId="890481abb0df2978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92D06C"/>
    <a:srgbClr val="AFE25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4B00DB-3C26-4E73-859D-0B9EE590B4C7}" v="96" dt="2024-06-19T07:44:03.693"/>
    <p1510:client id="{6A1B41D2-4760-4E83-AD5D-B3AF064B11D0}" v="46" dt="2024-06-18T22:50:25.397"/>
    <p1510:client id="{EC4D3344-6016-44B9-863E-C24E824CA172}" v="761" dt="2024-06-18T21:01:13.1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19/06/2024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19/06/2024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19/06/2024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19/06/2024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Image 12" descr="Enedis | Brands of the World™ | Download vector logos and logotypes">
            <a:extLst>
              <a:ext uri="{FF2B5EF4-FFF2-40B4-BE49-F238E27FC236}">
                <a16:creationId xmlns:a16="http://schemas.microsoft.com/office/drawing/2014/main" id="{AC208BFA-1DEC-E89C-A6B8-5A7E04E79C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143" y="2644086"/>
            <a:ext cx="1426054" cy="1497941"/>
          </a:xfrm>
          <a:prstGeom prst="rect">
            <a:avLst/>
          </a:prstGeom>
        </p:spPr>
      </p:pic>
      <p:pic>
        <p:nvPicPr>
          <p:cNvPr id="15" name="Image 14" descr="Les GEII font leur MOOC ! IUTenligne">
            <a:extLst>
              <a:ext uri="{FF2B5EF4-FFF2-40B4-BE49-F238E27FC236}">
                <a16:creationId xmlns:a16="http://schemas.microsoft.com/office/drawing/2014/main" id="{78BF32C4-C3BC-1852-B131-65947614E6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2288" y="2841673"/>
            <a:ext cx="1966821" cy="1174652"/>
          </a:xfrm>
          <a:prstGeom prst="rect">
            <a:avLst/>
          </a:prstGeom>
        </p:spPr>
      </p:pic>
      <p:pic>
        <p:nvPicPr>
          <p:cNvPr id="17" name="Image 16" descr="UPJV- IUT AISNE | LinkedIn">
            <a:extLst>
              <a:ext uri="{FF2B5EF4-FFF2-40B4-BE49-F238E27FC236}">
                <a16:creationId xmlns:a16="http://schemas.microsoft.com/office/drawing/2014/main" id="{86362A5C-8879-0005-5CEC-F4DD590E68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4142" y="2649028"/>
            <a:ext cx="1416169" cy="1488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9696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Tasks' </a:t>
            </a:r>
            <a:br>
              <a:rPr lang="en-US" b="1" dirty="0">
                <a:solidFill>
                  <a:srgbClr val="FFFFFF"/>
                </a:solidFill>
                <a:cs typeface="Calibri Light"/>
              </a:rPr>
            </a:br>
            <a:r>
              <a:rPr lang="en-US" b="1" dirty="0">
                <a:solidFill>
                  <a:srgbClr val="FFFFFF"/>
                </a:solidFill>
                <a:cs typeface="Calibri Light"/>
              </a:rPr>
              <a:t>Description</a:t>
            </a:r>
            <a:endParaRPr lang="fr-FR" dirty="0">
              <a:cs typeface="Calibri Light" panose="020F0302020204030204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b="1" noProof="1">
                <a:solidFill>
                  <a:srgbClr val="000000"/>
                </a:solidFill>
                <a:ea typeface="+mn-lt"/>
                <a:cs typeface="+mn-lt"/>
              </a:rPr>
              <a:t>My main tasks :</a:t>
            </a:r>
          </a:p>
          <a:p>
            <a:pPr algn="just"/>
            <a:r>
              <a:rPr lang="fr-FR" sz="2400" noProof="1">
                <a:ea typeface="+mn-lt"/>
                <a:cs typeface="+mn-lt"/>
              </a:rPr>
              <a:t>Sizing and integrating IRVE terminals into the distribution network</a:t>
            </a:r>
          </a:p>
          <a:p>
            <a:pPr algn="just"/>
            <a:r>
              <a:rPr lang="fr-FR" sz="2400" noProof="1">
                <a:ea typeface="+mn-lt"/>
                <a:cs typeface="+mn-lt"/>
              </a:rPr>
              <a:t>Study a project</a:t>
            </a:r>
          </a:p>
          <a:p>
            <a:pPr algn="just"/>
            <a:r>
              <a:rPr lang="fr-FR" sz="2400" noProof="1">
                <a:ea typeface="+mn-lt"/>
                <a:cs typeface="+mn-lt"/>
              </a:rPr>
              <a:t>Propose technical solutions</a:t>
            </a:r>
          </a:p>
          <a:p>
            <a:pPr algn="just"/>
            <a:r>
              <a:rPr lang="fr-FR" sz="2400" noProof="1">
                <a:ea typeface="Calibri"/>
                <a:cs typeface="Calibri"/>
              </a:rPr>
              <a:t>Manage a project portfolio from design to completion.</a:t>
            </a: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215C9A32-A890-1618-C126-AC47C8FEC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8934" y="-1348"/>
            <a:ext cx="865338" cy="922846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24B41442-70DA-1951-6F38-6D11A54A57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9607" y="109974"/>
            <a:ext cx="1204822" cy="714577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2535072F-0898-8BDB-15B5-2D030151F0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8443" y="17971"/>
            <a:ext cx="869830" cy="89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3927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Tasks' </a:t>
            </a:r>
            <a:br>
              <a:rPr lang="en-US" b="1" dirty="0">
                <a:solidFill>
                  <a:srgbClr val="FFFFFF"/>
                </a:solidFill>
                <a:cs typeface="Calibri Light"/>
              </a:rPr>
            </a:br>
            <a:r>
              <a:rPr lang="en-US" b="1" dirty="0">
                <a:solidFill>
                  <a:srgbClr val="FFFFFF"/>
                </a:solidFill>
                <a:cs typeface="Calibri Light"/>
              </a:rPr>
              <a:t>Description</a:t>
            </a:r>
            <a:endParaRPr lang="fr-FR" dirty="0">
              <a:cs typeface="Calibri Light" panose="020F0302020204030204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b="1" noProof="1">
                <a:solidFill>
                  <a:srgbClr val="000000"/>
                </a:solidFill>
                <a:ea typeface="+mn-lt"/>
                <a:cs typeface="+mn-lt"/>
              </a:rPr>
              <a:t>Tools and software used :</a:t>
            </a:r>
            <a:endParaRPr lang="fr-FR" b="1" dirty="0"/>
          </a:p>
          <a:p>
            <a:pPr algn="just"/>
            <a:r>
              <a:rPr lang="fr-FR" sz="2400" noProof="1">
                <a:cs typeface="Calibri"/>
              </a:rPr>
              <a:t>RACING and ING-E-PILOT</a:t>
            </a:r>
            <a:endParaRPr lang="fr-FR" sz="2400" noProof="1">
              <a:ea typeface="Calibri"/>
              <a:cs typeface="Calibri"/>
            </a:endParaRPr>
          </a:p>
          <a:p>
            <a:pPr algn="just"/>
            <a:r>
              <a:rPr lang="fr-FR" sz="2400" noProof="1">
                <a:cs typeface="Calibri"/>
              </a:rPr>
              <a:t>OLIVIER </a:t>
            </a:r>
            <a:endParaRPr lang="fr-FR" sz="2400" noProof="1">
              <a:ea typeface="Calibri"/>
              <a:cs typeface="Calibri"/>
            </a:endParaRPr>
          </a:p>
          <a:p>
            <a:pPr algn="just"/>
            <a:r>
              <a:rPr lang="fr-FR" sz="2400" noProof="1">
                <a:cs typeface="Calibri"/>
              </a:rPr>
              <a:t>ROSANAT</a:t>
            </a:r>
            <a:endParaRPr lang="fr-FR" sz="2400" noProof="1">
              <a:ea typeface="Calibri"/>
              <a:cs typeface="Calibri"/>
            </a:endParaRPr>
          </a:p>
          <a:p>
            <a:pPr algn="just"/>
            <a:r>
              <a:rPr lang="fr-FR" sz="2400" noProof="1">
                <a:cs typeface="Calibri"/>
              </a:rPr>
              <a:t>E-PLANS</a:t>
            </a:r>
            <a:endParaRPr lang="fr-FR" sz="2400" noProof="1">
              <a:ea typeface="Calibri"/>
              <a:cs typeface="Calibri"/>
            </a:endParaRP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215C9A32-A890-1618-C126-AC47C8FEC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8934" y="-1348"/>
            <a:ext cx="865338" cy="922846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24B41442-70DA-1951-6F38-6D11A54A57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9607" y="109974"/>
            <a:ext cx="1204822" cy="714577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2535072F-0898-8BDB-15B5-2D030151F0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8443" y="17971"/>
            <a:ext cx="869830" cy="89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093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Tasks' </a:t>
            </a:r>
            <a:br>
              <a:rPr lang="en-US" b="1" dirty="0">
                <a:solidFill>
                  <a:srgbClr val="FFFFFF"/>
                </a:solidFill>
                <a:cs typeface="Calibri Light"/>
              </a:rPr>
            </a:br>
            <a:r>
              <a:rPr lang="en-US" b="1" dirty="0">
                <a:solidFill>
                  <a:srgbClr val="FFFFFF"/>
                </a:solidFill>
                <a:cs typeface="Calibri Light"/>
              </a:rPr>
              <a:t>Description</a:t>
            </a:r>
            <a:endParaRPr lang="fr-FR" dirty="0">
              <a:cs typeface="Calibri Light" panose="020F0302020204030204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b="1" noProof="1">
                <a:solidFill>
                  <a:srgbClr val="000000"/>
                </a:solidFill>
                <a:ea typeface="+mn-lt"/>
                <a:cs typeface="+mn-lt"/>
              </a:rPr>
              <a:t>Stages in the project design process :</a:t>
            </a:r>
            <a:endParaRPr lang="fr-FR" b="1" dirty="0"/>
          </a:p>
          <a:p>
            <a:pPr marL="457200" indent="-457200" algn="just">
              <a:buAutoNum type="arabicPeriod"/>
            </a:pPr>
            <a:r>
              <a:rPr lang="fr-FR" sz="2400" noProof="1">
                <a:ea typeface="+mn-lt"/>
                <a:cs typeface="+mn-lt"/>
              </a:rPr>
              <a:t>Customer request</a:t>
            </a:r>
          </a:p>
          <a:p>
            <a:pPr marL="457200" indent="-457200" algn="just">
              <a:buAutoNum type="arabicPeriod"/>
            </a:pPr>
            <a:r>
              <a:rPr lang="fr-FR" sz="2400" noProof="1">
                <a:ea typeface="+mn-lt"/>
                <a:cs typeface="+mn-lt"/>
              </a:rPr>
              <a:t>Processing of request by AARC (Customer Connection Center) or engineering department.</a:t>
            </a:r>
          </a:p>
          <a:p>
            <a:pPr marL="457200" indent="-457200" algn="just">
              <a:buAutoNum type="arabicPeriod"/>
            </a:pPr>
            <a:r>
              <a:rPr lang="fr-FR" sz="2400" noProof="1">
                <a:ea typeface="+mn-lt"/>
                <a:cs typeface="+mn-lt"/>
              </a:rPr>
              <a:t>Drawing up an estimate and validation by the customer</a:t>
            </a:r>
          </a:p>
          <a:p>
            <a:pPr marL="457200" indent="-457200" algn="just">
              <a:buAutoNum type="arabicPeriod"/>
            </a:pPr>
            <a:r>
              <a:rPr lang="fr-FR" sz="2400" noProof="1">
                <a:ea typeface="+mn-lt"/>
                <a:cs typeface="+mn-lt"/>
              </a:rPr>
              <a:t>Work performed by contractors</a:t>
            </a:r>
            <a:endParaRPr lang="fr-FR" sz="2400" noProof="1">
              <a:ea typeface="Calibri"/>
              <a:cs typeface="Calibri"/>
            </a:endParaRP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215C9A32-A890-1618-C126-AC47C8FEC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8934" y="-1348"/>
            <a:ext cx="865338" cy="922846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24B41442-70DA-1951-6F38-6D11A54A57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9607" y="109974"/>
            <a:ext cx="1204822" cy="714577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2535072F-0898-8BDB-15B5-2D030151F0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8443" y="17971"/>
            <a:ext cx="869830" cy="89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20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Tasks' </a:t>
            </a:r>
            <a:br>
              <a:rPr lang="en-US" b="1" dirty="0">
                <a:solidFill>
                  <a:srgbClr val="FFFFFF"/>
                </a:solidFill>
                <a:cs typeface="Calibri Light"/>
              </a:rPr>
            </a:br>
            <a:r>
              <a:rPr lang="en-US" b="1" dirty="0">
                <a:solidFill>
                  <a:srgbClr val="FFFFFF"/>
                </a:solidFill>
                <a:cs typeface="Calibri Light"/>
              </a:rPr>
              <a:t>Description</a:t>
            </a:r>
            <a:endParaRPr lang="fr-FR" dirty="0">
              <a:cs typeface="Calibri Light" panose="020F0302020204030204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b="1" noProof="1">
                <a:solidFill>
                  <a:srgbClr val="000000"/>
                </a:solidFill>
                <a:ea typeface="+mn-lt"/>
                <a:cs typeface="+mn-lt"/>
              </a:rPr>
              <a:t>Other tasks :</a:t>
            </a:r>
            <a:endParaRPr lang="fr-FR" b="1" dirty="0"/>
          </a:p>
          <a:p>
            <a:pPr algn="just"/>
            <a:r>
              <a:rPr lang="fr-FR" sz="2400" noProof="1">
                <a:ea typeface="+mn-lt"/>
                <a:cs typeface="+mn-lt"/>
              </a:rPr>
              <a:t>Participation in internal meetings</a:t>
            </a:r>
            <a:endParaRPr lang="fr-FR" sz="2400" noProof="1">
              <a:cs typeface="Calibri"/>
            </a:endParaRPr>
          </a:p>
          <a:p>
            <a:pPr algn="just"/>
            <a:r>
              <a:rPr lang="fr-FR" sz="2400" noProof="1">
                <a:ea typeface="+mn-lt"/>
                <a:cs typeface="+mn-lt"/>
              </a:rPr>
              <a:t>Site visits</a:t>
            </a:r>
          </a:p>
          <a:p>
            <a:pPr algn="just"/>
            <a:r>
              <a:rPr lang="fr-FR" sz="2400" noProof="1">
                <a:ea typeface="+mn-lt"/>
                <a:cs typeface="+mn-lt"/>
              </a:rPr>
              <a:t>Participate in workplace safety workshops</a:t>
            </a:r>
          </a:p>
          <a:p>
            <a:pPr algn="just"/>
            <a:r>
              <a:rPr lang="fr-FR" sz="2400" noProof="1">
                <a:ea typeface="+mn-lt"/>
                <a:cs typeface="+mn-lt"/>
              </a:rPr>
              <a:t>Going out into the field with the Live Wire Workers</a:t>
            </a:r>
            <a:endParaRPr lang="fr-FR" sz="2400" noProof="1">
              <a:cs typeface="Calibri" panose="020F0502020204030204"/>
            </a:endParaRP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215C9A32-A890-1618-C126-AC47C8FEC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8934" y="-1348"/>
            <a:ext cx="865338" cy="922846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24B41442-70DA-1951-6F38-6D11A54A57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9607" y="109974"/>
            <a:ext cx="1204822" cy="714577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2535072F-0898-8BDB-15B5-2D030151F0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8443" y="17971"/>
            <a:ext cx="869830" cy="89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562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Conclusion</a:t>
            </a:r>
            <a:endParaRPr lang="fr-FR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Professionally and personally rewarding experience</a:t>
            </a:r>
            <a:endParaRPr lang="en-US" dirty="0">
              <a:cs typeface="Calibri"/>
            </a:endParaRPr>
          </a:p>
          <a:p>
            <a:r>
              <a:rPr lang="en-US" dirty="0"/>
              <a:t>Skills developed: Technical, organizational, interpersonal</a:t>
            </a:r>
            <a:endParaRPr lang="en-US" b="1" noProof="1">
              <a:cs typeface="Calibri" panose="020F0502020204030204"/>
            </a:endParaRP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215C9A32-A890-1618-C126-AC47C8FEC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8934" y="-1348"/>
            <a:ext cx="865338" cy="922846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24B41442-70DA-1951-6F38-6D11A54A57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9607" y="109974"/>
            <a:ext cx="1204822" cy="714577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2535072F-0898-8BDB-15B5-2D030151F0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8443" y="17971"/>
            <a:ext cx="869830" cy="89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716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Conclusion</a:t>
            </a:r>
            <a:endParaRPr lang="fr-FR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ED7D31"/>
                </a:solidFill>
                <a:ea typeface="+mn-lt"/>
                <a:cs typeface="+mn-lt"/>
              </a:rPr>
              <a:t>Thank you for your attention</a:t>
            </a:r>
            <a:endParaRPr lang="en-US" sz="3600" b="1">
              <a:solidFill>
                <a:srgbClr val="ED7D31"/>
              </a:solidFill>
              <a:cs typeface="Calibri" panose="020F0502020204030204"/>
            </a:endParaRP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215C9A32-A890-1618-C126-AC47C8FEC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8934" y="-1348"/>
            <a:ext cx="865338" cy="922846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24B41442-70DA-1951-6F38-6D11A54A57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9607" y="109974"/>
            <a:ext cx="1204822" cy="714577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2535072F-0898-8BDB-15B5-2D030151F0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8443" y="17971"/>
            <a:ext cx="869830" cy="89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247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Internship</a:t>
            </a:r>
            <a:r>
              <a:rPr lang="fr-FR" b="1" dirty="0">
                <a:solidFill>
                  <a:srgbClr val="FFFFFF"/>
                </a:solidFill>
                <a:cs typeface="Calibri Light"/>
              </a:rPr>
              <a:t> </a:t>
            </a:r>
            <a:r>
              <a:rPr lang="en-US" b="1" dirty="0">
                <a:solidFill>
                  <a:srgbClr val="FFFFFF"/>
                </a:solidFill>
                <a:cs typeface="Calibri Light"/>
              </a:rPr>
              <a:t>theme</a:t>
            </a:r>
            <a:endParaRPr lang="en-US" b="1">
              <a:cs typeface="Calibri Ligh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Sizing and integration of EVSE (IRVE) terminals on the ENEDIS distribution network</a:t>
            </a:r>
            <a:endParaRPr lang="en-US" dirty="0">
              <a:cs typeface="Calibri" panose="020F0502020204030204"/>
            </a:endParaRP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8711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TABLE OF CONTENTS</a:t>
            </a:r>
            <a:endParaRPr lang="fr-FR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514350" indent="-514350">
              <a:buAutoNum type="arabicPeriod"/>
            </a:pPr>
            <a:r>
              <a:rPr lang="fr-FR" noProof="1">
                <a:ea typeface="+mn-lt"/>
                <a:cs typeface="+mn-lt"/>
              </a:rPr>
              <a:t>Introduction</a:t>
            </a:r>
          </a:p>
          <a:p>
            <a:pPr marL="514350" indent="-514350">
              <a:buAutoNum type="arabicPeriod"/>
            </a:pPr>
            <a:r>
              <a:rPr lang="fr-FR" noProof="1">
                <a:ea typeface="+mn-lt"/>
                <a:cs typeface="+mn-lt"/>
              </a:rPr>
              <a:t>Enedis' Presentation</a:t>
            </a:r>
          </a:p>
          <a:p>
            <a:pPr marL="514350" indent="-514350">
              <a:buAutoNum type="arabicPeriod"/>
            </a:pPr>
            <a:r>
              <a:rPr lang="fr-FR" noProof="1">
                <a:ea typeface="+mn-lt"/>
                <a:cs typeface="+mn-lt"/>
              </a:rPr>
              <a:t>Tasks' Description</a:t>
            </a:r>
          </a:p>
          <a:p>
            <a:pPr marL="514350" indent="-514350">
              <a:buAutoNum type="arabicPeriod"/>
            </a:pPr>
            <a:r>
              <a:rPr lang="fr-FR" noProof="1">
                <a:ea typeface="+mn-lt"/>
                <a:cs typeface="+mn-lt"/>
              </a:rPr>
              <a:t>Conclusion</a:t>
            </a:r>
            <a:endParaRPr lang="en-US" noProof="1">
              <a:ea typeface="+mn-lt"/>
              <a:cs typeface="+mn-lt"/>
            </a:endParaRPr>
          </a:p>
        </p:txBody>
      </p:sp>
      <p:pic>
        <p:nvPicPr>
          <p:cNvPr id="16" name="Image 15" descr="Enedis | Brands of the World™ | Download vector logos and logotypes">
            <a:extLst>
              <a:ext uri="{FF2B5EF4-FFF2-40B4-BE49-F238E27FC236}">
                <a16:creationId xmlns:a16="http://schemas.microsoft.com/office/drawing/2014/main" id="{604F2C0D-E60C-1E74-84CC-05D36DF8C4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8934" y="-1348"/>
            <a:ext cx="865338" cy="922846"/>
          </a:xfrm>
          <a:prstGeom prst="rect">
            <a:avLst/>
          </a:prstGeom>
        </p:spPr>
      </p:pic>
      <p:pic>
        <p:nvPicPr>
          <p:cNvPr id="18" name="Image 17" descr="Les GEII font leur MOOC ! IUTenligne">
            <a:extLst>
              <a:ext uri="{FF2B5EF4-FFF2-40B4-BE49-F238E27FC236}">
                <a16:creationId xmlns:a16="http://schemas.microsoft.com/office/drawing/2014/main" id="{188AB25A-C42B-7F87-228D-035596DB6F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9607" y="109974"/>
            <a:ext cx="1204822" cy="714577"/>
          </a:xfrm>
          <a:prstGeom prst="rect">
            <a:avLst/>
          </a:prstGeom>
        </p:spPr>
      </p:pic>
      <p:pic>
        <p:nvPicPr>
          <p:cNvPr id="20" name="Image 19" descr="UPJV- IUT AISNE | LinkedIn">
            <a:extLst>
              <a:ext uri="{FF2B5EF4-FFF2-40B4-BE49-F238E27FC236}">
                <a16:creationId xmlns:a16="http://schemas.microsoft.com/office/drawing/2014/main" id="{AE18645F-FBBC-7C47-29F3-FC9303D275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8443" y="17971"/>
            <a:ext cx="869830" cy="89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567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Introduction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514350" indent="-514350"/>
            <a:r>
              <a:rPr lang="fr-FR" b="1" noProof="1">
                <a:solidFill>
                  <a:srgbClr val="000000"/>
                </a:solidFill>
                <a:ea typeface="+mn-lt"/>
                <a:cs typeface="+mn-lt"/>
              </a:rPr>
              <a:t>Context</a:t>
            </a:r>
            <a:r>
              <a:rPr lang="fr-FR" b="1" noProof="1">
                <a:ea typeface="+mn-lt"/>
                <a:cs typeface="+mn-lt"/>
              </a:rPr>
              <a:t> of the internship</a:t>
            </a:r>
            <a:r>
              <a:rPr lang="fr-FR" noProof="1">
                <a:ea typeface="+mn-lt"/>
                <a:cs typeface="+mn-lt"/>
              </a:rPr>
              <a:t>: Internship as part of my second year in BUT Electrical Engineering and Industrial Computer Science at the IUT of Aisne as a </a:t>
            </a:r>
            <a:r>
              <a:rPr lang="fr-FR" noProof="1">
                <a:solidFill>
                  <a:srgbClr val="92D050"/>
                </a:solidFill>
                <a:ea typeface="+mn-lt"/>
                <a:cs typeface="+mn-lt"/>
              </a:rPr>
              <a:t>project manager trainee</a:t>
            </a:r>
          </a:p>
          <a:p>
            <a:pPr marL="514350" indent="-514350"/>
            <a:r>
              <a:rPr lang="fr-FR" b="1" noProof="1">
                <a:ea typeface="+mn-lt"/>
                <a:cs typeface="+mn-lt"/>
              </a:rPr>
              <a:t>Purpose of the internship</a:t>
            </a:r>
            <a:r>
              <a:rPr lang="fr-FR" noProof="1">
                <a:ea typeface="+mn-lt"/>
                <a:cs typeface="+mn-lt"/>
              </a:rPr>
              <a:t>: Gain experience in the sizing and integration of EVSE </a:t>
            </a:r>
            <a:r>
              <a:rPr lang="fr-FR" noProof="1">
                <a:solidFill>
                  <a:srgbClr val="00B0F0"/>
                </a:solidFill>
                <a:ea typeface="+mn-lt"/>
                <a:cs typeface="+mn-lt"/>
              </a:rPr>
              <a:t>(Electric Vehicle Supply Equipment)</a:t>
            </a:r>
            <a:r>
              <a:rPr lang="fr-FR" noProof="1">
                <a:ea typeface="+mn-lt"/>
                <a:cs typeface="+mn-lt"/>
              </a:rPr>
              <a:t> charging stations and learn more about the position of project manager</a:t>
            </a:r>
            <a:endParaRPr lang="fr-FR" noProof="1">
              <a:cs typeface="Calibri" panose="020F0502020204030204"/>
            </a:endParaRP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215C9A32-A890-1618-C126-AC47C8FEC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8934" y="-1348"/>
            <a:ext cx="865338" cy="922846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24B41442-70DA-1951-6F38-6D11A54A57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9607" y="109974"/>
            <a:ext cx="1204822" cy="714577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2535072F-0898-8BDB-15B5-2D030151F0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8443" y="17971"/>
            <a:ext cx="869830" cy="89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96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Enedis' Presentation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Espace réservé du contenu 13" descr="Une image contenant texte, capture d’écran, Police, nombre&#10;&#10;Description générée automatiquement">
            <a:extLst>
              <a:ext uri="{FF2B5EF4-FFF2-40B4-BE49-F238E27FC236}">
                <a16:creationId xmlns:a16="http://schemas.microsoft.com/office/drawing/2014/main" id="{E620C997-84BC-3175-3107-3479D27CCA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3566" y="2012553"/>
            <a:ext cx="5694691" cy="3045124"/>
          </a:xfrm>
        </p:spPr>
      </p:pic>
      <p:grpSp>
        <p:nvGrpSpPr>
          <p:cNvPr id="13" name="Groupe 12">
            <a:extLst>
              <a:ext uri="{FF2B5EF4-FFF2-40B4-BE49-F238E27FC236}">
                <a16:creationId xmlns:a16="http://schemas.microsoft.com/office/drawing/2014/main" id="{FA7CC223-CE04-D8A3-63D6-A4AFF84E1DDA}"/>
              </a:ext>
            </a:extLst>
          </p:cNvPr>
          <p:cNvGrpSpPr/>
          <p:nvPr/>
        </p:nvGrpSpPr>
        <p:grpSpPr>
          <a:xfrm>
            <a:off x="8608443" y="-1348"/>
            <a:ext cx="3505829" cy="922846"/>
            <a:chOff x="8608443" y="-1348"/>
            <a:chExt cx="3505829" cy="922846"/>
          </a:xfrm>
        </p:grpSpPr>
        <p:pic>
          <p:nvPicPr>
            <p:cNvPr id="5" name="Image 4" descr="Enedis | Brands of the World™ | Download vector logos and logotypes">
              <a:extLst>
                <a:ext uri="{FF2B5EF4-FFF2-40B4-BE49-F238E27FC236}">
                  <a16:creationId xmlns:a16="http://schemas.microsoft.com/office/drawing/2014/main" id="{722EC952-F942-793A-08B9-CBAD8D9E48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248934" y="-1348"/>
              <a:ext cx="865338" cy="922846"/>
            </a:xfrm>
            <a:prstGeom prst="rect">
              <a:avLst/>
            </a:prstGeom>
          </p:spPr>
        </p:pic>
        <p:pic>
          <p:nvPicPr>
            <p:cNvPr id="7" name="Image 6" descr="Les GEII font leur MOOC ! IUTenligne">
              <a:extLst>
                <a:ext uri="{FF2B5EF4-FFF2-40B4-BE49-F238E27FC236}">
                  <a16:creationId xmlns:a16="http://schemas.microsoft.com/office/drawing/2014/main" id="{82EB20D1-7786-E948-6C19-7A993B54B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799607" y="109974"/>
              <a:ext cx="1204822" cy="714577"/>
            </a:xfrm>
            <a:prstGeom prst="rect">
              <a:avLst/>
            </a:prstGeom>
          </p:spPr>
        </p:pic>
        <p:pic>
          <p:nvPicPr>
            <p:cNvPr id="11" name="Image 10" descr="UPJV- IUT AISNE | LinkedIn">
              <a:extLst>
                <a:ext uri="{FF2B5EF4-FFF2-40B4-BE49-F238E27FC236}">
                  <a16:creationId xmlns:a16="http://schemas.microsoft.com/office/drawing/2014/main" id="{4F2FBEC6-30B4-4C4A-B189-BB893A3F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608443" y="17971"/>
              <a:ext cx="869830" cy="8985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628100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Enedis' Presentation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FA7CC223-CE04-D8A3-63D6-A4AFF84E1DDA}"/>
              </a:ext>
            </a:extLst>
          </p:cNvPr>
          <p:cNvGrpSpPr/>
          <p:nvPr/>
        </p:nvGrpSpPr>
        <p:grpSpPr>
          <a:xfrm>
            <a:off x="8608443" y="-1348"/>
            <a:ext cx="3505829" cy="922846"/>
            <a:chOff x="8608443" y="-1348"/>
            <a:chExt cx="3505829" cy="922846"/>
          </a:xfrm>
        </p:grpSpPr>
        <p:pic>
          <p:nvPicPr>
            <p:cNvPr id="5" name="Image 4" descr="Enedis | Brands of the World™ | Download vector logos and logotypes">
              <a:extLst>
                <a:ext uri="{FF2B5EF4-FFF2-40B4-BE49-F238E27FC236}">
                  <a16:creationId xmlns:a16="http://schemas.microsoft.com/office/drawing/2014/main" id="{722EC952-F942-793A-08B9-CBAD8D9E48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248934" y="-1348"/>
              <a:ext cx="865338" cy="922846"/>
            </a:xfrm>
            <a:prstGeom prst="rect">
              <a:avLst/>
            </a:prstGeom>
          </p:spPr>
        </p:pic>
        <p:pic>
          <p:nvPicPr>
            <p:cNvPr id="7" name="Image 6" descr="Les GEII font leur MOOC ! IUTenligne">
              <a:extLst>
                <a:ext uri="{FF2B5EF4-FFF2-40B4-BE49-F238E27FC236}">
                  <a16:creationId xmlns:a16="http://schemas.microsoft.com/office/drawing/2014/main" id="{82EB20D1-7786-E948-6C19-7A993B54B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799607" y="109974"/>
              <a:ext cx="1204822" cy="714577"/>
            </a:xfrm>
            <a:prstGeom prst="rect">
              <a:avLst/>
            </a:prstGeom>
          </p:spPr>
        </p:pic>
        <p:pic>
          <p:nvPicPr>
            <p:cNvPr id="11" name="Image 10" descr="UPJV- IUT AISNE | LinkedIn">
              <a:extLst>
                <a:ext uri="{FF2B5EF4-FFF2-40B4-BE49-F238E27FC236}">
                  <a16:creationId xmlns:a16="http://schemas.microsoft.com/office/drawing/2014/main" id="{4F2FBEC6-30B4-4C4A-B189-BB893A3F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08443" y="17971"/>
              <a:ext cx="869830" cy="898585"/>
            </a:xfrm>
            <a:prstGeom prst="rect">
              <a:avLst/>
            </a:prstGeom>
          </p:spPr>
        </p:pic>
      </p:grp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780C88B-D7F3-64FB-C65A-9EE932594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9445" y="2199438"/>
            <a:ext cx="6734355" cy="341681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Structure</a:t>
            </a:r>
            <a:r>
              <a:rPr lang="en-US" dirty="0">
                <a:ea typeface="+mn-lt"/>
                <a:cs typeface="+mn-lt"/>
              </a:rPr>
              <a:t>: </a:t>
            </a:r>
            <a:r>
              <a:rPr lang="en-US" dirty="0">
                <a:solidFill>
                  <a:srgbClr val="00B0F0"/>
                </a:solidFill>
                <a:ea typeface="+mn-lt"/>
                <a:cs typeface="+mn-lt"/>
              </a:rPr>
              <a:t> </a:t>
            </a:r>
            <a:endParaRPr lang="en-US">
              <a:solidFill>
                <a:srgbClr val="000000"/>
              </a:solidFill>
              <a:ea typeface="+mn-lt"/>
              <a:cs typeface="+mn-lt"/>
            </a:endParaRPr>
          </a:p>
          <a:p>
            <a:pPr lvl="1">
              <a:buFont typeface="Calibri" panose="020B0604020202020204" pitchFamily="34" charset="0"/>
              <a:buChar char="-"/>
            </a:pPr>
            <a:r>
              <a:rPr lang="en-US" dirty="0">
                <a:solidFill>
                  <a:srgbClr val="00B0F0"/>
                </a:solidFill>
                <a:ea typeface="+mn-lt"/>
                <a:cs typeface="+mn-lt"/>
              </a:rPr>
              <a:t>Management Board : </a:t>
            </a:r>
            <a:r>
              <a:rPr lang="en-US" dirty="0">
                <a:ea typeface="+mn-lt"/>
                <a:cs typeface="+mn-lt"/>
              </a:rPr>
              <a:t>Chairman of the Management Board </a:t>
            </a:r>
            <a:r>
              <a:rPr lang="en-US" dirty="0">
                <a:solidFill>
                  <a:srgbClr val="00B0F0"/>
                </a:solidFill>
                <a:ea typeface="+mn-lt"/>
                <a:cs typeface="+mn-lt"/>
              </a:rPr>
              <a:t>Marianne </a:t>
            </a:r>
            <a:r>
              <a:rPr lang="en-US" dirty="0" err="1">
                <a:solidFill>
                  <a:srgbClr val="00B0F0"/>
                </a:solidFill>
                <a:ea typeface="+mn-lt"/>
                <a:cs typeface="+mn-lt"/>
              </a:rPr>
              <a:t>Laigneau</a:t>
            </a:r>
            <a:endParaRPr lang="en-US" dirty="0">
              <a:solidFill>
                <a:srgbClr val="00B0F0"/>
              </a:solidFill>
              <a:ea typeface="+mn-lt"/>
              <a:cs typeface="+mn-lt"/>
            </a:endParaRPr>
          </a:p>
          <a:p>
            <a:pPr marL="457200" lvl="1" indent="0">
              <a:buNone/>
            </a:pPr>
            <a:r>
              <a:rPr lang="en-US" sz="2800" dirty="0">
                <a:solidFill>
                  <a:srgbClr val="000000"/>
                </a:solidFill>
                <a:ea typeface="+mn-lt"/>
                <a:cs typeface="+mn-lt"/>
              </a:rPr>
              <a:t>and </a:t>
            </a:r>
            <a:endParaRPr lang="en-US" dirty="0"/>
          </a:p>
          <a:p>
            <a:pPr lvl="1">
              <a:buFont typeface="Calibri" panose="020B0604020202020204" pitchFamily="34" charset="0"/>
              <a:buChar char="-"/>
            </a:pPr>
            <a:r>
              <a:rPr lang="en-US" sz="2800" dirty="0">
                <a:solidFill>
                  <a:srgbClr val="92D050"/>
                </a:solidFill>
                <a:ea typeface="+mn-lt"/>
                <a:cs typeface="+mn-lt"/>
              </a:rPr>
              <a:t>Supervisory Board : </a:t>
            </a:r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Chairman</a:t>
            </a:r>
            <a:r>
              <a:rPr lang="en-US" dirty="0">
                <a:ea typeface="+mn-lt"/>
                <a:cs typeface="+mn-lt"/>
              </a:rPr>
              <a:t> of the Supervisory Board </a:t>
            </a:r>
            <a:r>
              <a:rPr lang="en-US" dirty="0">
                <a:solidFill>
                  <a:srgbClr val="92D050"/>
                </a:solidFill>
                <a:ea typeface="+mn-lt"/>
                <a:cs typeface="+mn-lt"/>
              </a:rPr>
              <a:t>Véronique Lacour</a:t>
            </a: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0099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Enedis' Presentation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FA7CC223-CE04-D8A3-63D6-A4AFF84E1DDA}"/>
              </a:ext>
            </a:extLst>
          </p:cNvPr>
          <p:cNvGrpSpPr/>
          <p:nvPr/>
        </p:nvGrpSpPr>
        <p:grpSpPr>
          <a:xfrm>
            <a:off x="8608443" y="-1348"/>
            <a:ext cx="3505829" cy="922846"/>
            <a:chOff x="8608443" y="-1348"/>
            <a:chExt cx="3505829" cy="922846"/>
          </a:xfrm>
        </p:grpSpPr>
        <p:pic>
          <p:nvPicPr>
            <p:cNvPr id="5" name="Image 4" descr="Enedis | Brands of the World™ | Download vector logos and logotypes">
              <a:extLst>
                <a:ext uri="{FF2B5EF4-FFF2-40B4-BE49-F238E27FC236}">
                  <a16:creationId xmlns:a16="http://schemas.microsoft.com/office/drawing/2014/main" id="{722EC952-F942-793A-08B9-CBAD8D9E48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248934" y="-1348"/>
              <a:ext cx="865338" cy="922846"/>
            </a:xfrm>
            <a:prstGeom prst="rect">
              <a:avLst/>
            </a:prstGeom>
          </p:spPr>
        </p:pic>
        <p:pic>
          <p:nvPicPr>
            <p:cNvPr id="7" name="Image 6" descr="Les GEII font leur MOOC ! IUTenligne">
              <a:extLst>
                <a:ext uri="{FF2B5EF4-FFF2-40B4-BE49-F238E27FC236}">
                  <a16:creationId xmlns:a16="http://schemas.microsoft.com/office/drawing/2014/main" id="{82EB20D1-7786-E948-6C19-7A993B54B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799607" y="109974"/>
              <a:ext cx="1204822" cy="714577"/>
            </a:xfrm>
            <a:prstGeom prst="rect">
              <a:avLst/>
            </a:prstGeom>
          </p:spPr>
        </p:pic>
        <p:pic>
          <p:nvPicPr>
            <p:cNvPr id="11" name="Image 10" descr="UPJV- IUT AISNE | LinkedIn">
              <a:extLst>
                <a:ext uri="{FF2B5EF4-FFF2-40B4-BE49-F238E27FC236}">
                  <a16:creationId xmlns:a16="http://schemas.microsoft.com/office/drawing/2014/main" id="{4F2FBEC6-30B4-4C4A-B189-BB893A3F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08443" y="17971"/>
              <a:ext cx="869830" cy="898585"/>
            </a:xfrm>
            <a:prstGeom prst="rect">
              <a:avLst/>
            </a:prstGeom>
          </p:spPr>
        </p:pic>
      </p:grpSp>
      <p:pic>
        <p:nvPicPr>
          <p:cNvPr id="3" name="Espace réservé du contenu 2" descr="Une image contenant habits, personne, Visage humain, épaule&#10;&#10;Description générée automatiquement">
            <a:extLst>
              <a:ext uri="{FF2B5EF4-FFF2-40B4-BE49-F238E27FC236}">
                <a16:creationId xmlns:a16="http://schemas.microsoft.com/office/drawing/2014/main" id="{5584C515-79CC-B868-2846-F281521521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6099147" y="1149891"/>
            <a:ext cx="2509741" cy="3804998"/>
          </a:xfr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F2052BCB-EA11-3B18-D688-4A8777955DA2}"/>
              </a:ext>
            </a:extLst>
          </p:cNvPr>
          <p:cNvSpPr txBox="1"/>
          <p:nvPr/>
        </p:nvSpPr>
        <p:spPr>
          <a:xfrm>
            <a:off x="5551535" y="4965814"/>
            <a:ext cx="362684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b="1" dirty="0">
                <a:ea typeface="+mn-lt"/>
                <a:cs typeface="+mn-lt"/>
              </a:rPr>
              <a:t>Marianne Laigneau - Chairman of the Management </a:t>
            </a:r>
            <a:r>
              <a:rPr lang="fr-FR" b="1" err="1">
                <a:ea typeface="+mn-lt"/>
                <a:cs typeface="+mn-lt"/>
              </a:rPr>
              <a:t>Board</a:t>
            </a:r>
            <a:r>
              <a:rPr lang="fr-FR" b="1" dirty="0">
                <a:ea typeface="+mn-lt"/>
                <a:cs typeface="+mn-lt"/>
              </a:rPr>
              <a:t> </a:t>
            </a:r>
            <a:endParaRPr lang="fr-FR" b="1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8044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Enedis' Presentation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FA7CC223-CE04-D8A3-63D6-A4AFF84E1DDA}"/>
              </a:ext>
            </a:extLst>
          </p:cNvPr>
          <p:cNvGrpSpPr/>
          <p:nvPr/>
        </p:nvGrpSpPr>
        <p:grpSpPr>
          <a:xfrm>
            <a:off x="8608443" y="-1348"/>
            <a:ext cx="3505829" cy="922846"/>
            <a:chOff x="8608443" y="-1348"/>
            <a:chExt cx="3505829" cy="922846"/>
          </a:xfrm>
        </p:grpSpPr>
        <p:pic>
          <p:nvPicPr>
            <p:cNvPr id="5" name="Image 4" descr="Enedis | Brands of the World™ | Download vector logos and logotypes">
              <a:extLst>
                <a:ext uri="{FF2B5EF4-FFF2-40B4-BE49-F238E27FC236}">
                  <a16:creationId xmlns:a16="http://schemas.microsoft.com/office/drawing/2014/main" id="{722EC952-F942-793A-08B9-CBAD8D9E48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248934" y="-1348"/>
              <a:ext cx="865338" cy="922846"/>
            </a:xfrm>
            <a:prstGeom prst="rect">
              <a:avLst/>
            </a:prstGeom>
          </p:spPr>
        </p:pic>
        <p:pic>
          <p:nvPicPr>
            <p:cNvPr id="7" name="Image 6" descr="Les GEII font leur MOOC ! IUTenligne">
              <a:extLst>
                <a:ext uri="{FF2B5EF4-FFF2-40B4-BE49-F238E27FC236}">
                  <a16:creationId xmlns:a16="http://schemas.microsoft.com/office/drawing/2014/main" id="{82EB20D1-7786-E948-6C19-7A993B54B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799607" y="109974"/>
              <a:ext cx="1204822" cy="714577"/>
            </a:xfrm>
            <a:prstGeom prst="rect">
              <a:avLst/>
            </a:prstGeom>
          </p:spPr>
        </p:pic>
        <p:pic>
          <p:nvPicPr>
            <p:cNvPr id="11" name="Image 10" descr="UPJV- IUT AISNE | LinkedIn">
              <a:extLst>
                <a:ext uri="{FF2B5EF4-FFF2-40B4-BE49-F238E27FC236}">
                  <a16:creationId xmlns:a16="http://schemas.microsoft.com/office/drawing/2014/main" id="{4F2FBEC6-30B4-4C4A-B189-BB893A3F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08443" y="17971"/>
              <a:ext cx="869830" cy="898585"/>
            </a:xfrm>
            <a:prstGeom prst="rect">
              <a:avLst/>
            </a:prstGeom>
          </p:spPr>
        </p:pic>
      </p:grp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780C88B-D7F3-64FB-C65A-9EE932594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9445" y="1466193"/>
            <a:ext cx="6734355" cy="415005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b="1" dirty="0">
                <a:ea typeface="+mn-lt"/>
                <a:cs typeface="+mn-lt"/>
              </a:rPr>
              <a:t>Up to 10 technical departments</a:t>
            </a:r>
            <a:r>
              <a:rPr lang="en-US" dirty="0">
                <a:ea typeface="+mn-lt"/>
                <a:cs typeface="+mn-lt"/>
              </a:rPr>
              <a:t> :</a:t>
            </a:r>
          </a:p>
          <a:p>
            <a:pPr lvl="1">
              <a:buFont typeface="Calibri" panose="020B0604020202020204" pitchFamily="34" charset="0"/>
              <a:buChar char="-"/>
            </a:pPr>
            <a:r>
              <a:rPr lang="en-US" dirty="0">
                <a:ea typeface="+mn-lt"/>
                <a:cs typeface="+mn-lt"/>
              </a:rPr>
              <a:t>Management support</a:t>
            </a:r>
            <a:endParaRPr lang="en-US" dirty="0">
              <a:cs typeface="Calibri" panose="020F0502020204030204"/>
            </a:endParaRPr>
          </a:p>
          <a:p>
            <a:pPr lvl="1">
              <a:buFont typeface="Calibri" panose="020B0604020202020204" pitchFamily="34" charset="0"/>
              <a:buChar char="-"/>
            </a:pPr>
            <a:r>
              <a:rPr lang="en-US" dirty="0">
                <a:ea typeface="+mn-lt"/>
                <a:cs typeface="+mn-lt"/>
              </a:rPr>
              <a:t>Territories </a:t>
            </a:r>
          </a:p>
          <a:p>
            <a:pPr lvl="1">
              <a:buFont typeface="Calibri" panose="020B0604020202020204" pitchFamily="34" charset="0"/>
              <a:buChar char="-"/>
            </a:pPr>
            <a:r>
              <a:rPr lang="en-US" dirty="0">
                <a:ea typeface="+mn-lt"/>
                <a:cs typeface="+mn-lt"/>
              </a:rPr>
              <a:t>Human Resources</a:t>
            </a:r>
            <a:endParaRPr lang="en-US" dirty="0">
              <a:cs typeface="Calibri" panose="020F0502020204030204"/>
            </a:endParaRPr>
          </a:p>
          <a:p>
            <a:pPr lvl="1">
              <a:buFont typeface="Calibri" panose="020B0604020202020204" pitchFamily="34" charset="0"/>
              <a:buChar char="-"/>
            </a:pPr>
            <a:r>
              <a:rPr lang="en-US" dirty="0">
                <a:ea typeface="+mn-lt"/>
                <a:cs typeface="+mn-lt"/>
              </a:rPr>
              <a:t>Communication Innovation Digital &amp; Collaborative </a:t>
            </a:r>
            <a:endParaRPr lang="en-US" dirty="0">
              <a:cs typeface="Calibri" panose="020F0502020204030204"/>
            </a:endParaRPr>
          </a:p>
          <a:p>
            <a:pPr lvl="1">
              <a:buFont typeface="Calibri" panose="020B0604020202020204" pitchFamily="34" charset="0"/>
              <a:buChar char="-"/>
            </a:pPr>
            <a:r>
              <a:rPr lang="en-US" dirty="0">
                <a:ea typeface="+mn-lt"/>
                <a:cs typeface="+mn-lt"/>
              </a:rPr>
              <a:t>Prevention Occupational Medicine Social Partners </a:t>
            </a:r>
          </a:p>
          <a:p>
            <a:pPr lvl="1">
              <a:buFont typeface="Calibri" panose="020B0604020202020204" pitchFamily="34" charset="0"/>
              <a:buChar char="-"/>
            </a:pPr>
            <a:r>
              <a:rPr lang="en-US" dirty="0">
                <a:ea typeface="+mn-lt"/>
                <a:cs typeface="+mn-lt"/>
              </a:rPr>
              <a:t>Performance Management BAG </a:t>
            </a:r>
            <a:endParaRPr lang="en-US" dirty="0">
              <a:cs typeface="Calibri" panose="020F0502020204030204"/>
            </a:endParaRPr>
          </a:p>
          <a:p>
            <a:pPr lvl="1">
              <a:buFont typeface="Calibri" panose="020B0604020202020204" pitchFamily="34" charset="0"/>
              <a:buChar char="-"/>
            </a:pPr>
            <a:r>
              <a:rPr lang="en-US" dirty="0">
                <a:ea typeface="+mn-lt"/>
                <a:cs typeface="+mn-lt"/>
              </a:rPr>
              <a:t>Customer relations Linky development </a:t>
            </a:r>
            <a:endParaRPr lang="en-US" dirty="0">
              <a:cs typeface="Calibri" panose="020F0502020204030204"/>
            </a:endParaRPr>
          </a:p>
          <a:p>
            <a:pPr lvl="1">
              <a:buFont typeface="Calibri" panose="020B0604020202020204" pitchFamily="34" charset="0"/>
              <a:buChar char="-"/>
            </a:pPr>
            <a:r>
              <a:rPr lang="en-US" dirty="0">
                <a:ea typeface="+mn-lt"/>
                <a:cs typeface="+mn-lt"/>
              </a:rPr>
              <a:t>Connection </a:t>
            </a:r>
            <a:r>
              <a:rPr lang="en-US" dirty="0">
                <a:solidFill>
                  <a:srgbClr val="92D050"/>
                </a:solidFill>
                <a:ea typeface="+mn-lt"/>
                <a:cs typeface="+mn-lt"/>
              </a:rPr>
              <a:t>Engineering </a:t>
            </a:r>
            <a:r>
              <a:rPr lang="en-US" dirty="0">
                <a:ea typeface="+mn-lt"/>
                <a:cs typeface="+mn-lt"/>
              </a:rPr>
              <a:t>APACHE </a:t>
            </a:r>
            <a:endParaRPr lang="en-US" dirty="0">
              <a:cs typeface="Calibri" panose="020F0502020204030204"/>
            </a:endParaRPr>
          </a:p>
          <a:p>
            <a:pPr lvl="1">
              <a:buFont typeface="Calibri" panose="020B0604020202020204" pitchFamily="34" charset="0"/>
              <a:buChar char="-"/>
            </a:pPr>
            <a:r>
              <a:rPr lang="en-US" dirty="0">
                <a:ea typeface="+mn-lt"/>
                <a:cs typeface="+mn-lt"/>
              </a:rPr>
              <a:t>Operations </a:t>
            </a:r>
            <a:endParaRPr lang="en-US" dirty="0">
              <a:cs typeface="Calibri" panose="020F0502020204030204"/>
            </a:endParaRPr>
          </a:p>
          <a:p>
            <a:pPr lvl="1">
              <a:buFont typeface="Calibri" panose="020B0604020202020204" pitchFamily="34" charset="0"/>
              <a:buChar char="-"/>
            </a:pPr>
            <a:r>
              <a:rPr lang="en-US" dirty="0">
                <a:ea typeface="+mn-lt"/>
                <a:cs typeface="+mn-lt"/>
              </a:rPr>
              <a:t>Infrastructure assets </a:t>
            </a:r>
            <a:endParaRPr lang="en-US" dirty="0">
              <a:cs typeface="Calibri" panose="020F0502020204030204"/>
            </a:endParaRPr>
          </a:p>
          <a:p>
            <a:pPr lvl="1">
              <a:buFont typeface="Calibri" panose="020B0604020202020204" pitchFamily="34" charset="0"/>
              <a:buChar char="-"/>
            </a:pPr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7668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Enedis' Presentation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FA7CC223-CE04-D8A3-63D6-A4AFF84E1DDA}"/>
              </a:ext>
            </a:extLst>
          </p:cNvPr>
          <p:cNvGrpSpPr/>
          <p:nvPr/>
        </p:nvGrpSpPr>
        <p:grpSpPr>
          <a:xfrm>
            <a:off x="8608443" y="-1348"/>
            <a:ext cx="3505829" cy="922846"/>
            <a:chOff x="8608443" y="-1348"/>
            <a:chExt cx="3505829" cy="922846"/>
          </a:xfrm>
        </p:grpSpPr>
        <p:pic>
          <p:nvPicPr>
            <p:cNvPr id="5" name="Image 4" descr="Enedis | Brands of the World™ | Download vector logos and logotypes">
              <a:extLst>
                <a:ext uri="{FF2B5EF4-FFF2-40B4-BE49-F238E27FC236}">
                  <a16:creationId xmlns:a16="http://schemas.microsoft.com/office/drawing/2014/main" id="{722EC952-F942-793A-08B9-CBAD8D9E48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248934" y="-1348"/>
              <a:ext cx="865338" cy="922846"/>
            </a:xfrm>
            <a:prstGeom prst="rect">
              <a:avLst/>
            </a:prstGeom>
          </p:spPr>
        </p:pic>
        <p:pic>
          <p:nvPicPr>
            <p:cNvPr id="7" name="Image 6" descr="Les GEII font leur MOOC ! IUTenligne">
              <a:extLst>
                <a:ext uri="{FF2B5EF4-FFF2-40B4-BE49-F238E27FC236}">
                  <a16:creationId xmlns:a16="http://schemas.microsoft.com/office/drawing/2014/main" id="{82EB20D1-7786-E948-6C19-7A993B54B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799607" y="109974"/>
              <a:ext cx="1204822" cy="714577"/>
            </a:xfrm>
            <a:prstGeom prst="rect">
              <a:avLst/>
            </a:prstGeom>
          </p:spPr>
        </p:pic>
        <p:pic>
          <p:nvPicPr>
            <p:cNvPr id="11" name="Image 10" descr="UPJV- IUT AISNE | LinkedIn">
              <a:extLst>
                <a:ext uri="{FF2B5EF4-FFF2-40B4-BE49-F238E27FC236}">
                  <a16:creationId xmlns:a16="http://schemas.microsoft.com/office/drawing/2014/main" id="{4F2FBEC6-30B4-4C4A-B189-BB893A3F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08443" y="17971"/>
              <a:ext cx="869830" cy="898585"/>
            </a:xfrm>
            <a:prstGeom prst="rect">
              <a:avLst/>
            </a:prstGeom>
          </p:spPr>
        </p:pic>
      </p:grpSp>
      <p:pic>
        <p:nvPicPr>
          <p:cNvPr id="3" name="Image 2" descr="Une image contenant texte, capture d’écran, plein air, Véhicule terrestre&#10;&#10;Description générée automatiquement">
            <a:extLst>
              <a:ext uri="{FF2B5EF4-FFF2-40B4-BE49-F238E27FC236}">
                <a16:creationId xmlns:a16="http://schemas.microsoft.com/office/drawing/2014/main" id="{1A9D7875-EF03-E11E-150E-537B5F4765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5222" y="1461547"/>
            <a:ext cx="6052690" cy="4164944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24396D7E-3D2F-CAE6-0466-25C484133329}"/>
              </a:ext>
            </a:extLst>
          </p:cNvPr>
          <p:cNvSpPr txBox="1"/>
          <p:nvPr/>
        </p:nvSpPr>
        <p:spPr>
          <a:xfrm>
            <a:off x="6184139" y="5612796"/>
            <a:ext cx="362684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b="1" dirty="0">
                <a:solidFill>
                  <a:srgbClr val="00B0F0"/>
                </a:solidFill>
                <a:ea typeface="+mn-lt"/>
                <a:cs typeface="+mn-lt"/>
              </a:rPr>
              <a:t>Enedis' </a:t>
            </a:r>
            <a:r>
              <a:rPr lang="fr-FR" b="1" dirty="0" err="1">
                <a:solidFill>
                  <a:srgbClr val="00B0F0"/>
                </a:solidFill>
                <a:ea typeface="+mn-lt"/>
                <a:cs typeface="+mn-lt"/>
              </a:rPr>
              <a:t>Technical</a:t>
            </a:r>
            <a:r>
              <a:rPr lang="fr-FR" b="1" dirty="0">
                <a:solidFill>
                  <a:srgbClr val="00B0F0"/>
                </a:solidFill>
                <a:ea typeface="+mn-lt"/>
                <a:cs typeface="+mn-lt"/>
              </a:rPr>
              <a:t> </a:t>
            </a:r>
            <a:r>
              <a:rPr lang="fr-FR" b="1" dirty="0" err="1">
                <a:solidFill>
                  <a:srgbClr val="00B0F0"/>
                </a:solidFill>
                <a:ea typeface="+mn-lt"/>
                <a:cs typeface="+mn-lt"/>
              </a:rPr>
              <a:t>Departments</a:t>
            </a:r>
            <a:endParaRPr lang="fr-FR" dirty="0" err="1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580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Présentation PowerPoint</vt:lpstr>
      <vt:lpstr>Internship theme</vt:lpstr>
      <vt:lpstr>TABLE OF CONTENTS</vt:lpstr>
      <vt:lpstr>Introduction</vt:lpstr>
      <vt:lpstr>Enedis' Presentation</vt:lpstr>
      <vt:lpstr>Enedis' Presentation</vt:lpstr>
      <vt:lpstr>Enedis' Presentation</vt:lpstr>
      <vt:lpstr>Enedis' Presentation</vt:lpstr>
      <vt:lpstr>Enedis' Presentation</vt:lpstr>
      <vt:lpstr>Tasks'  Description</vt:lpstr>
      <vt:lpstr>Tasks'  Description</vt:lpstr>
      <vt:lpstr>Tasks'  Description</vt:lpstr>
      <vt:lpstr>Tasks'  Description</vt:lpstr>
      <vt:lpstr>Conclusion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lastModifiedBy/>
  <cp:revision>528</cp:revision>
  <dcterms:created xsi:type="dcterms:W3CDTF">2023-03-31T21:29:16Z</dcterms:created>
  <dcterms:modified xsi:type="dcterms:W3CDTF">2024-06-19T07:59:27Z</dcterms:modified>
</cp:coreProperties>
</file>